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D519BB-8577-4DA0-8679-2ADE31347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3E1F2FA-24B1-415A-9788-A99137000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96A490-2D16-4C06-B018-2F6D45EEB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934A-6BB4-4688-9290-EAEFA2102279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0F3F8F1-CB78-4DD2-905D-CEFCFEC3B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C7F94B1-E075-4044-A715-7B56716B2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6FAD-FCFC-4A09-8389-9E4FF3B718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3903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8A2D88-8EEE-4466-86E8-8826AE231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CBFCAA3-D7F3-421A-B053-AD7A58A87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AB3783-7998-484E-873E-BFD42F912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934A-6BB4-4688-9290-EAEFA2102279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ACC7CB-CBC3-4885-83D3-AA7D1EA09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13DFA2A-19F9-4628-91B8-CA4FD5913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6FAD-FCFC-4A09-8389-9E4FF3B718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247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29A8F60-47C5-45B0-AA5E-DC1595BE42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9213CAB-8AB4-4403-848D-E79B72F3C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2D7A9CD-764B-4D8F-BE4E-43525C5E1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934A-6BB4-4688-9290-EAEFA2102279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A092EAB-FF67-43EF-86DA-0C79DDC79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FC4A1FD-531C-4AB4-9669-7739FDC5E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6FAD-FCFC-4A09-8389-9E4FF3B718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9868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spalt med Box för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1BF05B50-4028-441A-8029-9C776C12AAB5}"/>
              </a:ext>
            </a:extLst>
          </p:cNvPr>
          <p:cNvSpPr>
            <a:spLocks noGrp="1" noChangeAspect="1"/>
          </p:cNvSpPr>
          <p:nvPr>
            <p:ph sz="quarter" idx="11" hasCustomPrompt="1"/>
          </p:nvPr>
        </p:nvSpPr>
        <p:spPr>
          <a:xfrm>
            <a:off x="731835" y="1808163"/>
            <a:ext cx="10728324" cy="4670425"/>
          </a:xfrm>
        </p:spPr>
        <p:txBody>
          <a:bodyPr lIns="0"/>
          <a:lstStyle>
            <a:lvl1pPr marL="92072" indent="-92072">
              <a:lnSpc>
                <a:spcPct val="100000"/>
              </a:lnSpc>
              <a:buFont typeface="Encode Sans Semi Condensed Ligh" panose="00000406000000000000" pitchFamily="2" charset="0"/>
              <a:buChar char=" "/>
              <a:defRPr lang="sv-SE" sz="2100" kern="1200" dirty="0" smtClean="0">
                <a:solidFill>
                  <a:schemeClr val="tx2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357179" indent="-265107">
              <a:lnSpc>
                <a:spcPct val="100000"/>
              </a:lnSpc>
              <a:spcBef>
                <a:spcPts val="1000"/>
              </a:spcBef>
              <a:buFontTx/>
              <a:buBlip>
                <a:blip r:embed="rId2"/>
              </a:buBlip>
              <a:defRPr sz="21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630223" indent="-228594">
              <a:lnSpc>
                <a:spcPct val="100000"/>
              </a:lnSpc>
              <a:spcBef>
                <a:spcPts val="1000"/>
              </a:spcBef>
              <a:buFontTx/>
              <a:buBlip>
                <a:blip r:embed="rId2"/>
              </a:buBlip>
              <a:defRPr sz="19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895328" indent="-265107">
              <a:lnSpc>
                <a:spcPct val="100000"/>
              </a:lnSpc>
              <a:spcBef>
                <a:spcPts val="1000"/>
              </a:spcBef>
              <a:buFontTx/>
              <a:buBlip>
                <a:blip r:embed="rId2"/>
              </a:buBlip>
              <a:defRPr sz="17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1079473" indent="-228594">
              <a:lnSpc>
                <a:spcPct val="100000"/>
              </a:lnSpc>
              <a:spcBef>
                <a:spcPts val="1000"/>
              </a:spcBef>
              <a:buFontTx/>
              <a:buBlip>
                <a:blip r:embed="rId2"/>
              </a:buBlip>
              <a:defRPr sz="15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</a:lstStyle>
          <a:p>
            <a:pPr lvl="0"/>
            <a:r>
              <a:rPr lang="sv-SE" dirty="0"/>
              <a:t>Skriv rubrik för punktlistan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6C8B6132-F21A-4AD7-9910-D6C6B21C92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163" y="379378"/>
            <a:ext cx="2160000" cy="431553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C1E29F4-E90D-43BB-A921-C526A8FF7F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73"/>
            <a:ext cx="12192000" cy="180675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DEE452A7-4B19-4287-A94B-3ED371F3507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1839" y="941546"/>
            <a:ext cx="10728324" cy="723743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defRPr lang="sv-SE" sz="3700" dirty="0">
                <a:solidFill>
                  <a:srgbClr val="B40000"/>
                </a:solidFill>
              </a:defRPr>
            </a:lvl1pPr>
          </a:lstStyle>
          <a:p>
            <a:pPr lvl="0"/>
            <a:r>
              <a:rPr lang="sv-SE" dirty="0"/>
              <a:t>Klicka här för Rubrik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5F476D7A-E443-40AF-A781-CED5F351BF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73"/>
            <a:ext cx="12192000" cy="180675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1B4DDA97-BDBF-48B0-94D6-89399E76B19E}"/>
              </a:ext>
            </a:extLst>
          </p:cNvPr>
          <p:cNvSpPr txBox="1"/>
          <p:nvPr userDrawn="1"/>
        </p:nvSpPr>
        <p:spPr>
          <a:xfrm>
            <a:off x="-2348343" y="1808163"/>
            <a:ext cx="2281287" cy="267765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/>
            <a:r>
              <a:rPr lang="sv-SE" sz="1200" b="1" dirty="0"/>
              <a:t>Använda punktlista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200" dirty="0"/>
              <a:t>Skriv Rubrik för punktlistan, avsluta med &lt;</a:t>
            </a:r>
            <a:r>
              <a:rPr lang="sv-SE" sz="1200" dirty="0" err="1"/>
              <a:t>Enter</a:t>
            </a:r>
            <a:r>
              <a:rPr lang="sv-SE" sz="1200" dirty="0"/>
              <a:t>&gt;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200" dirty="0"/>
              <a:t>För att få fram punktlista med pil trycker du på &lt;</a:t>
            </a:r>
            <a:r>
              <a:rPr lang="sv-SE" sz="1200" dirty="0" err="1"/>
              <a:t>Tab</a:t>
            </a:r>
            <a:r>
              <a:rPr lang="sv-SE" sz="1200" dirty="0"/>
              <a:t>&gt;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200" dirty="0"/>
              <a:t>Återgå till Rubriknivå trycker du på &lt;Skift&gt;+ &lt;</a:t>
            </a:r>
            <a:r>
              <a:rPr lang="sv-SE" sz="1200" dirty="0" err="1"/>
              <a:t>Tab</a:t>
            </a:r>
            <a:r>
              <a:rPr lang="sv-SE" sz="1200" dirty="0"/>
              <a:t>&gt;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200" dirty="0"/>
              <a:t>För att skriva vanlig svart brödtext, använder du teckenfärg, Temafärger Svart, Text 1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200" dirty="0"/>
              <a:t>För att återgå till rubriknivå använder du teckenfärg, Temafärg Mörkröd Text 2</a:t>
            </a:r>
          </a:p>
        </p:txBody>
      </p:sp>
    </p:spTree>
    <p:extLst>
      <p:ext uri="{BB962C8B-B14F-4D97-AF65-F5344CB8AC3E}">
        <p14:creationId xmlns:p14="http://schemas.microsoft.com/office/powerpoint/2010/main" val="15142197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721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492C21-AEEF-4F70-8B68-6B0391138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275171-1B81-4A9C-92B3-E3E1C40DF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C8C3CEA-716F-4B57-A1C9-D5A1B004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934A-6BB4-4688-9290-EAEFA2102279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5E2F7D-4731-4FA3-9EB7-DA059C32B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38C4263-46E7-49A7-A779-1E69C80D2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6FAD-FCFC-4A09-8389-9E4FF3B718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151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242C5B-0D29-473F-8ADA-E78FE191B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7496FAC-90AE-459A-8C7D-9C4973C5C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C1C409-C9F3-4229-9E07-3955CDEE5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934A-6BB4-4688-9290-EAEFA2102279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7464CD1-E1D5-462E-B60A-FD1DCE457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9F590C0-018D-478B-8B5D-4594CE02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6FAD-FCFC-4A09-8389-9E4FF3B718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094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500425-2A2F-440C-B731-48E86DD68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398716-78E9-4880-B79B-1C7C5C204D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5052EFF-021B-4F3C-B234-353E8D026B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AD33594-403B-4402-AA7A-94F2C1AB3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934A-6BB4-4688-9290-EAEFA2102279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23901A1-F5AA-415F-9BBE-C0A325B8D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2055BB8-20B9-49A8-AB02-8D7D75C5F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6FAD-FCFC-4A09-8389-9E4FF3B718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364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FBC543-B091-47B5-9A99-E16851C68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8F63D34-7BB6-4ECC-BB0D-67F1551A7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4C158FB-1F51-45B6-BD8E-F06570865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C833CA8-4522-4203-AD6E-0747E15058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77BC826-49A7-44AB-8CEF-0CB693954A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B975FF2-888F-4720-9B9D-46CFC321F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934A-6BB4-4688-9290-EAEFA2102279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DEBBF54-D2A1-4E81-96CD-3B434A85E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1AEB203-E68C-4D23-9C77-6635EAFCD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6FAD-FCFC-4A09-8389-9E4FF3B718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407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01D262-1E0A-4B61-8217-1F5ACDA08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B527A50-FEE8-4EDB-ACA2-23990AEDD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934A-6BB4-4688-9290-EAEFA2102279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BB5803D-065B-4E28-A701-ED1C0C501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862C9A9-3E7D-4009-B312-264B6CD08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6FAD-FCFC-4A09-8389-9E4FF3B718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19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BCC7091-5C8E-4E85-ACC9-19D52D31E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934A-6BB4-4688-9290-EAEFA2102279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7C756-2D4B-4BA5-82C7-BF3DFF230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743434B-2FFD-4682-9635-33CA97B7C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6FAD-FCFC-4A09-8389-9E4FF3B718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689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5DF96A-6888-4FB4-A0CE-0609EE10F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01D60F8-1225-4243-AC21-42E41150E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DC0F67D-E79E-4918-BA94-60904685EC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D77BEA9-EB99-478B-8962-DE1EE3B4D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934A-6BB4-4688-9290-EAEFA2102279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9652CCE-203E-4F7C-9717-8DEE28BE8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6FD8572-09FC-4FA7-B131-E809E0B39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6FAD-FCFC-4A09-8389-9E4FF3B718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660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D1BC43-FB56-45FB-BF0C-07B508748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D2356C7-1935-4696-87C5-EC358E2BD1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4D47DB4-DD9C-4357-9206-C918AD4DF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07AE066-084A-4E51-87DE-4C3659E35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934A-6BB4-4688-9290-EAEFA2102279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200318A-840F-4C6A-BE65-8EC5F25A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0E8C88E-E1DC-4F48-AB63-B1A841648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6FAD-FCFC-4A09-8389-9E4FF3B718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77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50B936B-C1CD-4582-B176-98B3F043B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DF79A94-1754-4263-A49B-FB80EAA38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06CAD6A-889F-4A55-9D81-DA2B7A3497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934A-6BB4-4688-9290-EAEFA2102279}" type="datetimeFigureOut">
              <a:rPr lang="sv-SE" smtClean="0"/>
              <a:t>2021-01-15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3BD740C-DDF4-4A91-B853-61743E5DB1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0D40544-559D-492C-830C-6BB4B2B24A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46FAD-FCFC-4A09-8389-9E4FF3B718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215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DB17C6C1-DC41-4A24-81CB-4105ECF2FC4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31835" y="1093787"/>
            <a:ext cx="10728324" cy="5611813"/>
          </a:xfrm>
        </p:spPr>
        <p:txBody>
          <a:bodyPr>
            <a:normAutofit fontScale="85000" lnSpcReduction="20000"/>
          </a:bodyPr>
          <a:lstStyle/>
          <a:p>
            <a:pPr marL="92072" lvl="1" indent="0">
              <a:buNone/>
            </a:pPr>
            <a:r>
              <a:rPr lang="sv-SE" dirty="0"/>
              <a:t>62 händelser rapporterade under 2020	</a:t>
            </a:r>
          </a:p>
          <a:p>
            <a:pPr lvl="2"/>
            <a:r>
              <a:rPr lang="sv-SE" dirty="0"/>
              <a:t>8 Olycksfall (utan frånvaro)</a:t>
            </a:r>
          </a:p>
          <a:p>
            <a:pPr lvl="2"/>
            <a:r>
              <a:rPr lang="sv-SE" dirty="0"/>
              <a:t>17 Tillbud</a:t>
            </a:r>
          </a:p>
          <a:p>
            <a:pPr lvl="2"/>
            <a:r>
              <a:rPr lang="sv-SE" dirty="0"/>
              <a:t>17 Riskobservationer</a:t>
            </a:r>
          </a:p>
          <a:p>
            <a:pPr lvl="2"/>
            <a:r>
              <a:rPr lang="sv-SE" dirty="0"/>
              <a:t>7 Egendom/Säkerhet</a:t>
            </a:r>
          </a:p>
          <a:p>
            <a:pPr lvl="2"/>
            <a:r>
              <a:rPr lang="sv-SE" dirty="0"/>
              <a:t>2 Miljö</a:t>
            </a:r>
          </a:p>
          <a:p>
            <a:pPr lvl="2"/>
            <a:r>
              <a:rPr lang="sv-SE" dirty="0"/>
              <a:t>10 Övrig avvikelse</a:t>
            </a:r>
          </a:p>
          <a:p>
            <a:pPr lvl="2"/>
            <a:r>
              <a:rPr lang="sv-SE" dirty="0"/>
              <a:t>1 Kvalité</a:t>
            </a:r>
          </a:p>
          <a:p>
            <a:pPr marL="401629" lvl="2" indent="0">
              <a:buNone/>
            </a:pPr>
            <a:endParaRPr lang="sv-SE" dirty="0"/>
          </a:p>
          <a:p>
            <a:pPr marL="401629" lvl="2" indent="0">
              <a:buNone/>
            </a:pPr>
            <a:endParaRPr lang="sv-SE" dirty="0"/>
          </a:p>
          <a:p>
            <a:pPr lvl="1"/>
            <a:r>
              <a:rPr lang="sv-SE" dirty="0"/>
              <a:t>Av 62 rapporterade händelser under 2020 är 45 </a:t>
            </a:r>
            <a:r>
              <a:rPr lang="sv-SE" dirty="0" err="1"/>
              <a:t>st</a:t>
            </a:r>
            <a:r>
              <a:rPr lang="sv-SE" dirty="0"/>
              <a:t> (73 %) stjärna/klar (2019 var det 67 %)</a:t>
            </a:r>
          </a:p>
          <a:p>
            <a:pPr lvl="2"/>
            <a:r>
              <a:rPr lang="sv-SE" dirty="0"/>
              <a:t> 17 händelser rapporterade under 2020 är fortfarande öppna (2019 var det 31 </a:t>
            </a:r>
            <a:r>
              <a:rPr lang="sv-SE" dirty="0" err="1"/>
              <a:t>st</a:t>
            </a:r>
            <a:r>
              <a:rPr lang="sv-SE" dirty="0"/>
              <a:t>)</a:t>
            </a:r>
          </a:p>
          <a:p>
            <a:pPr marL="401629" lvl="2" indent="0">
              <a:buNone/>
            </a:pPr>
            <a:endParaRPr lang="sv-SE" dirty="0"/>
          </a:p>
          <a:p>
            <a:pPr lvl="1"/>
            <a:r>
              <a:rPr lang="sv-SE" dirty="0"/>
              <a:t>Totalt 24 antal öppna ärendet i systemet, ex förbättringsförslag (2019: 54 öppna ärenden)</a:t>
            </a:r>
          </a:p>
          <a:p>
            <a:pPr lvl="2"/>
            <a:r>
              <a:rPr lang="sv-SE" dirty="0"/>
              <a:t>Rapporterad:		3</a:t>
            </a:r>
          </a:p>
          <a:p>
            <a:pPr lvl="2"/>
            <a:r>
              <a:rPr lang="sv-SE" dirty="0"/>
              <a:t>Under </a:t>
            </a:r>
            <a:r>
              <a:rPr lang="sv-SE" dirty="0" err="1"/>
              <a:t>reg</a:t>
            </a:r>
            <a:r>
              <a:rPr lang="sv-SE" dirty="0"/>
              <a:t>:		10</a:t>
            </a:r>
          </a:p>
          <a:p>
            <a:pPr lvl="2"/>
            <a:r>
              <a:rPr lang="sv-SE" dirty="0"/>
              <a:t>Under utredning:	2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12E1C8D-5F98-413F-AA00-2EAE6BCF9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835" y="379412"/>
            <a:ext cx="10728324" cy="723743"/>
          </a:xfrm>
        </p:spPr>
        <p:txBody>
          <a:bodyPr/>
          <a:lstStyle/>
          <a:p>
            <a:r>
              <a:rPr lang="sv-SE" dirty="0"/>
              <a:t>Händelser 2020 – till och med december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D30C6A85-3F73-4604-83A1-BF1680DD9824}"/>
              </a:ext>
            </a:extLst>
          </p:cNvPr>
          <p:cNvSpPr txBox="1"/>
          <p:nvPr/>
        </p:nvSpPr>
        <p:spPr>
          <a:xfrm>
            <a:off x="4317117" y="5611684"/>
            <a:ext cx="4448175" cy="1297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23" lvl="2" indent="-228594">
              <a:spcBef>
                <a:spcPts val="1000"/>
              </a:spcBef>
              <a:buBlip>
                <a:blip r:embed="rId2"/>
              </a:buBlip>
            </a:pPr>
            <a:r>
              <a:rPr lang="sv-SE" sz="1600" dirty="0">
                <a:latin typeface="Calibri Light" panose="020F0302020204030204" pitchFamily="34" charset="0"/>
              </a:rPr>
              <a:t>Under åtgärd:		6</a:t>
            </a:r>
          </a:p>
          <a:p>
            <a:pPr marL="630223" lvl="2" indent="-228594">
              <a:spcBef>
                <a:spcPts val="1000"/>
              </a:spcBef>
              <a:buBlip>
                <a:blip r:embed="rId2"/>
              </a:buBlip>
            </a:pPr>
            <a:r>
              <a:rPr lang="sv-SE" sz="1600" dirty="0">
                <a:latin typeface="Calibri Light" panose="020F0302020204030204" pitchFamily="34" charset="0"/>
              </a:rPr>
              <a:t>Under uppföljning:	3</a:t>
            </a:r>
            <a:r>
              <a:rPr lang="sv-SE" dirty="0"/>
              <a:t>							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805A5C2A-9435-40F8-A2A3-E40AF2B7BF2B}"/>
              </a:ext>
            </a:extLst>
          </p:cNvPr>
          <p:cNvSpPr txBox="1"/>
          <p:nvPr/>
        </p:nvSpPr>
        <p:spPr>
          <a:xfrm flipH="1">
            <a:off x="5778609" y="667392"/>
            <a:ext cx="4931797" cy="3522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>
              <a:lnSpc>
                <a:spcPct val="110000"/>
              </a:lnSpc>
            </a:pPr>
            <a:endParaRPr lang="sv-SE" altLang="sv-SE" dirty="0"/>
          </a:p>
          <a:p>
            <a:pPr>
              <a:lnSpc>
                <a:spcPct val="110000"/>
              </a:lnSpc>
            </a:pPr>
            <a:r>
              <a:rPr lang="sv-SE" altLang="sv-SE" sz="1900" dirty="0">
                <a:latin typeface="Calibri Light" panose="020F0302020204030204" pitchFamily="34" charset="0"/>
              </a:rPr>
              <a:t>102 händelser rapporterade under 2019 </a:t>
            </a:r>
          </a:p>
          <a:p>
            <a:pPr marL="630223" lvl="2" indent="-228594">
              <a:lnSpc>
                <a:spcPct val="80000"/>
              </a:lnSpc>
              <a:spcBef>
                <a:spcPts val="1000"/>
              </a:spcBef>
              <a:buBlip>
                <a:blip r:embed="rId2"/>
              </a:buBlip>
            </a:pPr>
            <a:r>
              <a:rPr lang="sv-SE" altLang="sv-SE" dirty="0">
                <a:latin typeface="Calibri Light" panose="020F0302020204030204" pitchFamily="34" charset="0"/>
              </a:rPr>
              <a:t>2 Olycksfall med frånvaro (en entreprenör)</a:t>
            </a:r>
          </a:p>
          <a:p>
            <a:pPr marL="630223" lvl="2" indent="-228594">
              <a:lnSpc>
                <a:spcPct val="80000"/>
              </a:lnSpc>
              <a:spcBef>
                <a:spcPts val="1000"/>
              </a:spcBef>
              <a:buBlip>
                <a:blip r:embed="rId2"/>
              </a:buBlip>
            </a:pPr>
            <a:r>
              <a:rPr lang="sv-SE" altLang="sv-SE" dirty="0">
                <a:latin typeface="Calibri Light" panose="020F0302020204030204" pitchFamily="34" charset="0"/>
              </a:rPr>
              <a:t>5 Olycksfall utan frånvaro (en entreprenör)</a:t>
            </a:r>
          </a:p>
          <a:p>
            <a:pPr marL="630223" lvl="2" indent="-228594">
              <a:lnSpc>
                <a:spcPct val="80000"/>
              </a:lnSpc>
              <a:spcBef>
                <a:spcPts val="1000"/>
              </a:spcBef>
              <a:buBlip>
                <a:blip r:embed="rId2"/>
              </a:buBlip>
            </a:pPr>
            <a:r>
              <a:rPr lang="sv-SE" altLang="sv-SE" dirty="0">
                <a:latin typeface="Calibri Light" panose="020F0302020204030204" pitchFamily="34" charset="0"/>
              </a:rPr>
              <a:t>22 Tillbud</a:t>
            </a:r>
          </a:p>
          <a:p>
            <a:pPr marL="630223" lvl="2" indent="-228594">
              <a:lnSpc>
                <a:spcPct val="80000"/>
              </a:lnSpc>
              <a:spcBef>
                <a:spcPts val="1000"/>
              </a:spcBef>
              <a:buBlip>
                <a:blip r:embed="rId2"/>
              </a:buBlip>
            </a:pPr>
            <a:r>
              <a:rPr lang="sv-SE" altLang="sv-SE" dirty="0">
                <a:latin typeface="Calibri Light" panose="020F0302020204030204" pitchFamily="34" charset="0"/>
              </a:rPr>
              <a:t>50 Riskobservationer</a:t>
            </a:r>
          </a:p>
          <a:p>
            <a:pPr marL="630223" lvl="2" indent="-228594">
              <a:lnSpc>
                <a:spcPct val="80000"/>
              </a:lnSpc>
              <a:spcBef>
                <a:spcPts val="1000"/>
              </a:spcBef>
              <a:buBlip>
                <a:blip r:embed="rId2"/>
              </a:buBlip>
            </a:pPr>
            <a:r>
              <a:rPr lang="sv-SE" altLang="sv-SE" dirty="0">
                <a:latin typeface="Calibri Light" panose="020F0302020204030204" pitchFamily="34" charset="0"/>
              </a:rPr>
              <a:t>8 Miljöavvikelser</a:t>
            </a:r>
          </a:p>
          <a:p>
            <a:pPr marL="630223" lvl="2" indent="-228594">
              <a:lnSpc>
                <a:spcPct val="80000"/>
              </a:lnSpc>
              <a:spcBef>
                <a:spcPts val="1000"/>
              </a:spcBef>
              <a:buBlip>
                <a:blip r:embed="rId2"/>
              </a:buBlip>
            </a:pPr>
            <a:r>
              <a:rPr lang="sv-SE" altLang="sv-SE" dirty="0">
                <a:latin typeface="Calibri Light" panose="020F0302020204030204" pitchFamily="34" charset="0"/>
              </a:rPr>
              <a:t>6 Egendom/säkerhet	</a:t>
            </a:r>
          </a:p>
          <a:p>
            <a:pPr marL="630223" lvl="2" indent="-228594">
              <a:lnSpc>
                <a:spcPct val="80000"/>
              </a:lnSpc>
              <a:spcBef>
                <a:spcPts val="1000"/>
              </a:spcBef>
              <a:buBlip>
                <a:blip r:embed="rId2"/>
              </a:buBlip>
            </a:pPr>
            <a:r>
              <a:rPr lang="sv-SE" altLang="sv-SE" dirty="0">
                <a:latin typeface="Calibri Light" panose="020F0302020204030204" pitchFamily="34" charset="0"/>
              </a:rPr>
              <a:t>1 Färdolycksfall</a:t>
            </a:r>
          </a:p>
          <a:p>
            <a:pPr marL="630223" lvl="2" indent="-228594">
              <a:lnSpc>
                <a:spcPct val="80000"/>
              </a:lnSpc>
              <a:spcBef>
                <a:spcPts val="1000"/>
              </a:spcBef>
              <a:buBlip>
                <a:blip r:embed="rId2"/>
              </a:buBlip>
            </a:pPr>
            <a:r>
              <a:rPr lang="sv-SE" altLang="sv-SE" dirty="0">
                <a:latin typeface="Calibri Light" panose="020F0302020204030204" pitchFamily="34" charset="0"/>
              </a:rPr>
              <a:t>8 Övrig avvikelse (7 från förbättringsrevison)</a:t>
            </a:r>
          </a:p>
        </p:txBody>
      </p:sp>
    </p:spTree>
    <p:extLst>
      <p:ext uri="{BB962C8B-B14F-4D97-AF65-F5344CB8AC3E}">
        <p14:creationId xmlns:p14="http://schemas.microsoft.com/office/powerpoint/2010/main" val="1851682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Bredbild</PresentationFormat>
  <Paragraphs>30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Encode Sans Semi Condensed Ligh</vt:lpstr>
      <vt:lpstr>Office-tema</vt:lpstr>
      <vt:lpstr>Händelser 2020 – till och med december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Händelser 2020 – till och med december</dc:title>
  <dc:creator>Sandra Nordin</dc:creator>
  <cp:lastModifiedBy>Sandra Nordin</cp:lastModifiedBy>
  <cp:revision>1</cp:revision>
  <dcterms:created xsi:type="dcterms:W3CDTF">2021-01-15T11:59:16Z</dcterms:created>
  <dcterms:modified xsi:type="dcterms:W3CDTF">2021-01-15T12:00:01Z</dcterms:modified>
</cp:coreProperties>
</file>