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5" r:id="rId2"/>
    <p:sldId id="451" r:id="rId3"/>
    <p:sldId id="453" r:id="rId4"/>
    <p:sldId id="456" r:id="rId5"/>
    <p:sldId id="454" r:id="rId6"/>
    <p:sldId id="45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A5B12EF-E7B9-49F6-A1AA-62A6433D07CA}">
          <p14:sldIdLst>
            <p14:sldId id="445"/>
            <p14:sldId id="451"/>
            <p14:sldId id="453"/>
            <p14:sldId id="456"/>
            <p14:sldId id="454"/>
            <p14:sldId id="455"/>
          </p14:sldIdLst>
        </p14:section>
        <p14:section name="Exempelbilder" id="{FE49D6D9-E830-482F-A617-0F4234B9C1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8">
          <p15:clr>
            <a:srgbClr val="A4A3A4"/>
          </p15:clr>
        </p15:guide>
        <p15:guide id="2" orient="horz" pos="3162">
          <p15:clr>
            <a:srgbClr val="A4A3A4"/>
          </p15:clr>
        </p15:guide>
        <p15:guide id="3" pos="68">
          <p15:clr>
            <a:srgbClr val="A4A3A4"/>
          </p15:clr>
        </p15:guide>
        <p15:guide id="4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33"/>
    <a:srgbClr val="F89D24"/>
    <a:srgbClr val="F347CE"/>
    <a:srgbClr val="00B7DD"/>
    <a:srgbClr val="0083AD"/>
    <a:srgbClr val="65C5E4"/>
    <a:srgbClr val="BEE3EF"/>
    <a:srgbClr val="1268B3"/>
    <a:srgbClr val="91DA00"/>
    <a:srgbClr val="8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64169" autoAdjust="0"/>
  </p:normalViewPr>
  <p:slideViewPr>
    <p:cSldViewPr snapToGrid="0">
      <p:cViewPr varScale="1">
        <p:scale>
          <a:sx n="147" d="100"/>
          <a:sy n="147" d="100"/>
        </p:scale>
        <p:origin x="462" y="120"/>
      </p:cViewPr>
      <p:guideLst>
        <p:guide orient="horz" pos="78"/>
        <p:guide orient="horz" pos="3162"/>
        <p:guide pos="6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0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A742C-EF61-4295-B6DC-890807D8BD1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6F531D5-8E02-4B98-B10E-2C035B1B01E3}">
      <dgm:prSet phldrT="[Text]" custT="1"/>
      <dgm:spPr/>
      <dgm:t>
        <a:bodyPr/>
        <a:lstStyle/>
        <a:p>
          <a:r>
            <a:rPr lang="sv-SE" sz="1400" dirty="0" smtClean="0"/>
            <a:t>Möte 1</a:t>
          </a:r>
        </a:p>
        <a:p>
          <a:r>
            <a:rPr lang="sv-SE" sz="600" dirty="0" smtClean="0"/>
            <a:t>Utvärdering SAM föregående år</a:t>
          </a:r>
        </a:p>
        <a:p>
          <a:r>
            <a:rPr lang="sv-SE" sz="600" dirty="0" smtClean="0"/>
            <a:t>Fastställa Årsplanering SAM</a:t>
          </a:r>
          <a:endParaRPr lang="sv-SE" sz="600" dirty="0"/>
        </a:p>
      </dgm:t>
    </dgm:pt>
    <dgm:pt modelId="{364176D3-3752-4417-9A77-E44EC12DF907}" type="parTrans" cxnId="{D148AA2F-8320-46D2-B998-CF25DDCBB0AD}">
      <dgm:prSet/>
      <dgm:spPr/>
      <dgm:t>
        <a:bodyPr/>
        <a:lstStyle/>
        <a:p>
          <a:endParaRPr lang="sv-SE"/>
        </a:p>
      </dgm:t>
    </dgm:pt>
    <dgm:pt modelId="{24F30462-4590-4C72-AD2A-40515C8FA35C}" type="sibTrans" cxnId="{D148AA2F-8320-46D2-B998-CF25DDCBB0AD}">
      <dgm:prSet/>
      <dgm:spPr/>
      <dgm:t>
        <a:bodyPr/>
        <a:lstStyle/>
        <a:p>
          <a:endParaRPr lang="sv-SE"/>
        </a:p>
      </dgm:t>
    </dgm:pt>
    <dgm:pt modelId="{A05D1061-DED2-4C9D-B3FD-74AAEE31CCAD}">
      <dgm:prSet phldrT="[Text]" custT="1"/>
      <dgm:spPr/>
      <dgm:t>
        <a:bodyPr/>
        <a:lstStyle/>
        <a:p>
          <a:r>
            <a:rPr lang="sv-SE" sz="1400" dirty="0" smtClean="0"/>
            <a:t>Möte 2</a:t>
          </a:r>
        </a:p>
        <a:p>
          <a:r>
            <a:rPr lang="sv-SE" sz="600" dirty="0" smtClean="0"/>
            <a:t>Uppföljning Årsplanering SAM</a:t>
          </a:r>
        </a:p>
        <a:p>
          <a:r>
            <a:rPr lang="sv-SE" sz="600" dirty="0" smtClean="0"/>
            <a:t>Beslut om åtgärd om avvikelse från plan</a:t>
          </a:r>
          <a:endParaRPr lang="sv-SE" sz="600" dirty="0"/>
        </a:p>
      </dgm:t>
    </dgm:pt>
    <dgm:pt modelId="{612BE3D9-2886-4152-9074-BDB0A38679B3}" type="parTrans" cxnId="{98A3665D-94B0-4308-951D-83D44F613A60}">
      <dgm:prSet/>
      <dgm:spPr/>
      <dgm:t>
        <a:bodyPr/>
        <a:lstStyle/>
        <a:p>
          <a:endParaRPr lang="sv-SE"/>
        </a:p>
      </dgm:t>
    </dgm:pt>
    <dgm:pt modelId="{086D83D6-85E8-44C6-84E2-32A9DDA309F1}" type="sibTrans" cxnId="{98A3665D-94B0-4308-951D-83D44F613A60}">
      <dgm:prSet/>
      <dgm:spPr/>
      <dgm:t>
        <a:bodyPr/>
        <a:lstStyle/>
        <a:p>
          <a:endParaRPr lang="sv-SE"/>
        </a:p>
      </dgm:t>
    </dgm:pt>
    <dgm:pt modelId="{CAAC8818-DAA9-4C6E-9B64-2D3F3DDB4484}">
      <dgm:prSet phldrT="[Text]" custT="1"/>
      <dgm:spPr/>
      <dgm:t>
        <a:bodyPr/>
        <a:lstStyle/>
        <a:p>
          <a:r>
            <a:rPr lang="sv-SE" sz="1400" dirty="0" smtClean="0"/>
            <a:t>Möte 3</a:t>
          </a:r>
        </a:p>
        <a:p>
          <a:r>
            <a:rPr lang="sv-SE" sz="600" dirty="0" smtClean="0"/>
            <a:t>Uppföljning Årsplanering SAM</a:t>
          </a:r>
        </a:p>
        <a:p>
          <a:r>
            <a:rPr lang="sv-SE" sz="600" dirty="0" smtClean="0"/>
            <a:t>Beslut om åtgärd om avvikelse från plan</a:t>
          </a:r>
          <a:endParaRPr lang="sv-SE" sz="600" dirty="0"/>
        </a:p>
      </dgm:t>
    </dgm:pt>
    <dgm:pt modelId="{24F12E0A-E66A-49D6-A7AC-2F21A10C5B3E}" type="parTrans" cxnId="{8F09BFD0-1CA7-4C79-BBE2-9EB5831F73E3}">
      <dgm:prSet/>
      <dgm:spPr/>
      <dgm:t>
        <a:bodyPr/>
        <a:lstStyle/>
        <a:p>
          <a:endParaRPr lang="sv-SE"/>
        </a:p>
      </dgm:t>
    </dgm:pt>
    <dgm:pt modelId="{6FB1BCF1-EE84-4081-8670-38BF560DF4D9}" type="sibTrans" cxnId="{8F09BFD0-1CA7-4C79-BBE2-9EB5831F73E3}">
      <dgm:prSet/>
      <dgm:spPr/>
      <dgm:t>
        <a:bodyPr/>
        <a:lstStyle/>
        <a:p>
          <a:endParaRPr lang="sv-SE"/>
        </a:p>
      </dgm:t>
    </dgm:pt>
    <dgm:pt modelId="{3859AB3C-3D8B-41B1-8DFE-3A089C136F63}">
      <dgm:prSet phldrT="[Text]" custT="1"/>
      <dgm:spPr/>
      <dgm:t>
        <a:bodyPr/>
        <a:lstStyle/>
        <a:p>
          <a:r>
            <a:rPr lang="sv-SE" sz="1400" dirty="0" smtClean="0"/>
            <a:t>Möte 4</a:t>
          </a:r>
        </a:p>
        <a:p>
          <a:r>
            <a:rPr lang="sv-SE" sz="600" dirty="0" smtClean="0"/>
            <a:t>Uppföljning Årsplanering SAM</a:t>
          </a:r>
        </a:p>
        <a:p>
          <a:r>
            <a:rPr lang="sv-SE" sz="600" dirty="0" smtClean="0"/>
            <a:t>Beslut om åtgärd om avvikelse från plan</a:t>
          </a:r>
        </a:p>
        <a:p>
          <a:r>
            <a:rPr lang="sv-SE" sz="600" dirty="0" smtClean="0"/>
            <a:t>Diskussion om mål nästa år</a:t>
          </a:r>
          <a:endParaRPr lang="sv-SE" sz="600" dirty="0"/>
        </a:p>
      </dgm:t>
    </dgm:pt>
    <dgm:pt modelId="{A2C83242-B664-42CD-A61E-8EBB25E1163D}" type="parTrans" cxnId="{CE611C96-AA9E-4363-85FA-78E023022E4A}">
      <dgm:prSet/>
      <dgm:spPr/>
      <dgm:t>
        <a:bodyPr/>
        <a:lstStyle/>
        <a:p>
          <a:endParaRPr lang="sv-SE"/>
        </a:p>
      </dgm:t>
    </dgm:pt>
    <dgm:pt modelId="{5617B456-CA95-44A6-B741-3F9AC14558CD}" type="sibTrans" cxnId="{CE611C96-AA9E-4363-85FA-78E023022E4A}">
      <dgm:prSet/>
      <dgm:spPr/>
      <dgm:t>
        <a:bodyPr/>
        <a:lstStyle/>
        <a:p>
          <a:endParaRPr lang="sv-SE"/>
        </a:p>
      </dgm:t>
    </dgm:pt>
    <dgm:pt modelId="{C4660ADC-100B-4642-AC19-02C02AEBDFA8}" type="pres">
      <dgm:prSet presAssocID="{616A742C-EF61-4295-B6DC-890807D8BD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9A841CD-166A-4F1E-901C-64683E798838}" type="pres">
      <dgm:prSet presAssocID="{86F531D5-8E02-4B98-B10E-2C035B1B01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F1C79AC-E438-4BF2-B87B-EB3BE368CBCA}" type="pres">
      <dgm:prSet presAssocID="{86F531D5-8E02-4B98-B10E-2C035B1B01E3}" presName="spNode" presStyleCnt="0"/>
      <dgm:spPr/>
    </dgm:pt>
    <dgm:pt modelId="{0CC53B94-1490-4B74-9175-E3F7DE090533}" type="pres">
      <dgm:prSet presAssocID="{24F30462-4590-4C72-AD2A-40515C8FA35C}" presName="sibTrans" presStyleLbl="sibTrans1D1" presStyleIdx="0" presStyleCnt="4"/>
      <dgm:spPr/>
      <dgm:t>
        <a:bodyPr/>
        <a:lstStyle/>
        <a:p>
          <a:endParaRPr lang="sv-SE"/>
        </a:p>
      </dgm:t>
    </dgm:pt>
    <dgm:pt modelId="{62B1DBBE-F40A-4296-BE61-40CA880BD6AA}" type="pres">
      <dgm:prSet presAssocID="{A05D1061-DED2-4C9D-B3FD-74AAEE31CCAD}" presName="node" presStyleLbl="node1" presStyleIdx="1" presStyleCnt="4" custScaleX="10539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48A911-F81E-48F6-82A7-946A7343207F}" type="pres">
      <dgm:prSet presAssocID="{A05D1061-DED2-4C9D-B3FD-74AAEE31CCAD}" presName="spNode" presStyleCnt="0"/>
      <dgm:spPr/>
    </dgm:pt>
    <dgm:pt modelId="{9D22738D-F1FA-4788-89CD-CAB157F8518F}" type="pres">
      <dgm:prSet presAssocID="{086D83D6-85E8-44C6-84E2-32A9DDA309F1}" presName="sibTrans" presStyleLbl="sibTrans1D1" presStyleIdx="1" presStyleCnt="4"/>
      <dgm:spPr/>
      <dgm:t>
        <a:bodyPr/>
        <a:lstStyle/>
        <a:p>
          <a:endParaRPr lang="sv-SE"/>
        </a:p>
      </dgm:t>
    </dgm:pt>
    <dgm:pt modelId="{03CDB638-68F1-4FA3-87E2-9E677D9DF76C}" type="pres">
      <dgm:prSet presAssocID="{CAAC8818-DAA9-4C6E-9B64-2D3F3DDB4484}" presName="node" presStyleLbl="node1" presStyleIdx="2" presStyleCnt="4" custScaleX="10548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F5D9306-97BA-4A3D-87B8-0FC515C7215A}" type="pres">
      <dgm:prSet presAssocID="{CAAC8818-DAA9-4C6E-9B64-2D3F3DDB4484}" presName="spNode" presStyleCnt="0"/>
      <dgm:spPr/>
    </dgm:pt>
    <dgm:pt modelId="{0C08EDFF-FF7E-4D6F-A2BC-F814604AF7C1}" type="pres">
      <dgm:prSet presAssocID="{6FB1BCF1-EE84-4081-8670-38BF560DF4D9}" presName="sibTrans" presStyleLbl="sibTrans1D1" presStyleIdx="2" presStyleCnt="4"/>
      <dgm:spPr/>
      <dgm:t>
        <a:bodyPr/>
        <a:lstStyle/>
        <a:p>
          <a:endParaRPr lang="sv-SE"/>
        </a:p>
      </dgm:t>
    </dgm:pt>
    <dgm:pt modelId="{1EC8DDD9-9128-4F29-A2E6-249AE4259D53}" type="pres">
      <dgm:prSet presAssocID="{3859AB3C-3D8B-41B1-8DFE-3A089C136F63}" presName="node" presStyleLbl="node1" presStyleIdx="3" presStyleCnt="4" custScaleX="10417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A5A776-0C09-4043-B64F-486D372266AE}" type="pres">
      <dgm:prSet presAssocID="{3859AB3C-3D8B-41B1-8DFE-3A089C136F63}" presName="spNode" presStyleCnt="0"/>
      <dgm:spPr/>
    </dgm:pt>
    <dgm:pt modelId="{93374BD7-34D6-471A-A146-AE4AFB860A6E}" type="pres">
      <dgm:prSet presAssocID="{5617B456-CA95-44A6-B741-3F9AC14558CD}" presName="sibTrans" presStyleLbl="sibTrans1D1" presStyleIdx="3" presStyleCnt="4"/>
      <dgm:spPr/>
      <dgm:t>
        <a:bodyPr/>
        <a:lstStyle/>
        <a:p>
          <a:endParaRPr lang="sv-SE"/>
        </a:p>
      </dgm:t>
    </dgm:pt>
  </dgm:ptLst>
  <dgm:cxnLst>
    <dgm:cxn modelId="{D148AA2F-8320-46D2-B998-CF25DDCBB0AD}" srcId="{616A742C-EF61-4295-B6DC-890807D8BD1F}" destId="{86F531D5-8E02-4B98-B10E-2C035B1B01E3}" srcOrd="0" destOrd="0" parTransId="{364176D3-3752-4417-9A77-E44EC12DF907}" sibTransId="{24F30462-4590-4C72-AD2A-40515C8FA35C}"/>
    <dgm:cxn modelId="{70C7ADE9-B998-447B-942D-F030EAE8AD35}" type="presOf" srcId="{616A742C-EF61-4295-B6DC-890807D8BD1F}" destId="{C4660ADC-100B-4642-AC19-02C02AEBDFA8}" srcOrd="0" destOrd="0" presId="urn:microsoft.com/office/officeart/2005/8/layout/cycle5"/>
    <dgm:cxn modelId="{8F09BFD0-1CA7-4C79-BBE2-9EB5831F73E3}" srcId="{616A742C-EF61-4295-B6DC-890807D8BD1F}" destId="{CAAC8818-DAA9-4C6E-9B64-2D3F3DDB4484}" srcOrd="2" destOrd="0" parTransId="{24F12E0A-E66A-49D6-A7AC-2F21A10C5B3E}" sibTransId="{6FB1BCF1-EE84-4081-8670-38BF560DF4D9}"/>
    <dgm:cxn modelId="{DBE0D9B5-FD70-45C3-A4E4-4344434C6B29}" type="presOf" srcId="{086D83D6-85E8-44C6-84E2-32A9DDA309F1}" destId="{9D22738D-F1FA-4788-89CD-CAB157F8518F}" srcOrd="0" destOrd="0" presId="urn:microsoft.com/office/officeart/2005/8/layout/cycle5"/>
    <dgm:cxn modelId="{B38A8149-0E8E-40DE-9453-C9AE3FB244C7}" type="presOf" srcId="{3859AB3C-3D8B-41B1-8DFE-3A089C136F63}" destId="{1EC8DDD9-9128-4F29-A2E6-249AE4259D53}" srcOrd="0" destOrd="0" presId="urn:microsoft.com/office/officeart/2005/8/layout/cycle5"/>
    <dgm:cxn modelId="{98A3665D-94B0-4308-951D-83D44F613A60}" srcId="{616A742C-EF61-4295-B6DC-890807D8BD1F}" destId="{A05D1061-DED2-4C9D-B3FD-74AAEE31CCAD}" srcOrd="1" destOrd="0" parTransId="{612BE3D9-2886-4152-9074-BDB0A38679B3}" sibTransId="{086D83D6-85E8-44C6-84E2-32A9DDA309F1}"/>
    <dgm:cxn modelId="{F8EEF854-7C0E-4A00-8D29-8136BE4733A2}" type="presOf" srcId="{6FB1BCF1-EE84-4081-8670-38BF560DF4D9}" destId="{0C08EDFF-FF7E-4D6F-A2BC-F814604AF7C1}" srcOrd="0" destOrd="0" presId="urn:microsoft.com/office/officeart/2005/8/layout/cycle5"/>
    <dgm:cxn modelId="{94C78F07-34FC-4553-B7AC-877F63AFD391}" type="presOf" srcId="{86F531D5-8E02-4B98-B10E-2C035B1B01E3}" destId="{69A841CD-166A-4F1E-901C-64683E798838}" srcOrd="0" destOrd="0" presId="urn:microsoft.com/office/officeart/2005/8/layout/cycle5"/>
    <dgm:cxn modelId="{5040C5C9-7261-4A62-BDB1-8EEFB172C7B4}" type="presOf" srcId="{24F30462-4590-4C72-AD2A-40515C8FA35C}" destId="{0CC53B94-1490-4B74-9175-E3F7DE090533}" srcOrd="0" destOrd="0" presId="urn:microsoft.com/office/officeart/2005/8/layout/cycle5"/>
    <dgm:cxn modelId="{DB89F7AF-3340-4EA5-9B9F-CC48AC87986E}" type="presOf" srcId="{A05D1061-DED2-4C9D-B3FD-74AAEE31CCAD}" destId="{62B1DBBE-F40A-4296-BE61-40CA880BD6AA}" srcOrd="0" destOrd="0" presId="urn:microsoft.com/office/officeart/2005/8/layout/cycle5"/>
    <dgm:cxn modelId="{CCAD8A7D-CA5B-4B62-93F3-78BE45A4D310}" type="presOf" srcId="{CAAC8818-DAA9-4C6E-9B64-2D3F3DDB4484}" destId="{03CDB638-68F1-4FA3-87E2-9E677D9DF76C}" srcOrd="0" destOrd="0" presId="urn:microsoft.com/office/officeart/2005/8/layout/cycle5"/>
    <dgm:cxn modelId="{E2CD70AD-F9AE-451B-9829-B54DFB95198E}" type="presOf" srcId="{5617B456-CA95-44A6-B741-3F9AC14558CD}" destId="{93374BD7-34D6-471A-A146-AE4AFB860A6E}" srcOrd="0" destOrd="0" presId="urn:microsoft.com/office/officeart/2005/8/layout/cycle5"/>
    <dgm:cxn modelId="{CE611C96-AA9E-4363-85FA-78E023022E4A}" srcId="{616A742C-EF61-4295-B6DC-890807D8BD1F}" destId="{3859AB3C-3D8B-41B1-8DFE-3A089C136F63}" srcOrd="3" destOrd="0" parTransId="{A2C83242-B664-42CD-A61E-8EBB25E1163D}" sibTransId="{5617B456-CA95-44A6-B741-3F9AC14558CD}"/>
    <dgm:cxn modelId="{A32290AC-9A77-422B-9001-3A6F0989A28D}" type="presParOf" srcId="{C4660ADC-100B-4642-AC19-02C02AEBDFA8}" destId="{69A841CD-166A-4F1E-901C-64683E798838}" srcOrd="0" destOrd="0" presId="urn:microsoft.com/office/officeart/2005/8/layout/cycle5"/>
    <dgm:cxn modelId="{D50FC80F-A72C-4537-B4B5-4DA5FBE3904F}" type="presParOf" srcId="{C4660ADC-100B-4642-AC19-02C02AEBDFA8}" destId="{FF1C79AC-E438-4BF2-B87B-EB3BE368CBCA}" srcOrd="1" destOrd="0" presId="urn:microsoft.com/office/officeart/2005/8/layout/cycle5"/>
    <dgm:cxn modelId="{CDFD4DE4-1F2A-43F0-8B09-108BFDC15EC4}" type="presParOf" srcId="{C4660ADC-100B-4642-AC19-02C02AEBDFA8}" destId="{0CC53B94-1490-4B74-9175-E3F7DE090533}" srcOrd="2" destOrd="0" presId="urn:microsoft.com/office/officeart/2005/8/layout/cycle5"/>
    <dgm:cxn modelId="{A13A0B81-DBDF-4375-AEDE-5477CD1AB9A8}" type="presParOf" srcId="{C4660ADC-100B-4642-AC19-02C02AEBDFA8}" destId="{62B1DBBE-F40A-4296-BE61-40CA880BD6AA}" srcOrd="3" destOrd="0" presId="urn:microsoft.com/office/officeart/2005/8/layout/cycle5"/>
    <dgm:cxn modelId="{72406D9B-D3EC-438A-8BBD-E8C580AFC720}" type="presParOf" srcId="{C4660ADC-100B-4642-AC19-02C02AEBDFA8}" destId="{CE48A911-F81E-48F6-82A7-946A7343207F}" srcOrd="4" destOrd="0" presId="urn:microsoft.com/office/officeart/2005/8/layout/cycle5"/>
    <dgm:cxn modelId="{407BA706-ED51-4CB5-8ABC-B6C904DA7681}" type="presParOf" srcId="{C4660ADC-100B-4642-AC19-02C02AEBDFA8}" destId="{9D22738D-F1FA-4788-89CD-CAB157F8518F}" srcOrd="5" destOrd="0" presId="urn:microsoft.com/office/officeart/2005/8/layout/cycle5"/>
    <dgm:cxn modelId="{B44583C5-50B6-44AF-AF2A-A7C9D501C618}" type="presParOf" srcId="{C4660ADC-100B-4642-AC19-02C02AEBDFA8}" destId="{03CDB638-68F1-4FA3-87E2-9E677D9DF76C}" srcOrd="6" destOrd="0" presId="urn:microsoft.com/office/officeart/2005/8/layout/cycle5"/>
    <dgm:cxn modelId="{7006A6FF-40FF-4C04-A930-A6D4933EF609}" type="presParOf" srcId="{C4660ADC-100B-4642-AC19-02C02AEBDFA8}" destId="{FF5D9306-97BA-4A3D-87B8-0FC515C7215A}" srcOrd="7" destOrd="0" presId="urn:microsoft.com/office/officeart/2005/8/layout/cycle5"/>
    <dgm:cxn modelId="{7914AF3E-824F-4839-A2D3-3DC638AC8826}" type="presParOf" srcId="{C4660ADC-100B-4642-AC19-02C02AEBDFA8}" destId="{0C08EDFF-FF7E-4D6F-A2BC-F814604AF7C1}" srcOrd="8" destOrd="0" presId="urn:microsoft.com/office/officeart/2005/8/layout/cycle5"/>
    <dgm:cxn modelId="{F46D71A6-E8E5-41DB-B3F5-AEAEB04EB582}" type="presParOf" srcId="{C4660ADC-100B-4642-AC19-02C02AEBDFA8}" destId="{1EC8DDD9-9128-4F29-A2E6-249AE4259D53}" srcOrd="9" destOrd="0" presId="urn:microsoft.com/office/officeart/2005/8/layout/cycle5"/>
    <dgm:cxn modelId="{0426615D-3807-4C1F-9DF9-29498931EBDF}" type="presParOf" srcId="{C4660ADC-100B-4642-AC19-02C02AEBDFA8}" destId="{37A5A776-0C09-4043-B64F-486D372266AE}" srcOrd="10" destOrd="0" presId="urn:microsoft.com/office/officeart/2005/8/layout/cycle5"/>
    <dgm:cxn modelId="{85AD57F0-9D9D-4EA4-A2E8-6A9740570A9A}" type="presParOf" srcId="{C4660ADC-100B-4642-AC19-02C02AEBDFA8}" destId="{93374BD7-34D6-471A-A146-AE4AFB860A6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841CD-166A-4F1E-901C-64683E798838}">
      <dsp:nvSpPr>
        <dsp:cNvPr id="0" name=""/>
        <dsp:cNvSpPr/>
      </dsp:nvSpPr>
      <dsp:spPr>
        <a:xfrm>
          <a:off x="2392005" y="1201"/>
          <a:ext cx="1130496" cy="73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Möte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Utvärdering SAM föregående år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Fastställa Årsplanering SAM</a:t>
          </a:r>
          <a:endParaRPr lang="sv-SE" sz="600" kern="1200" dirty="0"/>
        </a:p>
      </dsp:txBody>
      <dsp:txXfrm>
        <a:off x="2427876" y="37072"/>
        <a:ext cx="1058754" cy="663080"/>
      </dsp:txXfrm>
    </dsp:sp>
    <dsp:sp modelId="{0CC53B94-1490-4B74-9175-E3F7DE090533}">
      <dsp:nvSpPr>
        <dsp:cNvPr id="0" name=""/>
        <dsp:cNvSpPr/>
      </dsp:nvSpPr>
      <dsp:spPr>
        <a:xfrm>
          <a:off x="1743923" y="368613"/>
          <a:ext cx="2426660" cy="2426660"/>
        </a:xfrm>
        <a:custGeom>
          <a:avLst/>
          <a:gdLst/>
          <a:ahLst/>
          <a:cxnLst/>
          <a:rect l="0" t="0" r="0" b="0"/>
          <a:pathLst>
            <a:path>
              <a:moveTo>
                <a:pt x="1934434" y="237533"/>
              </a:moveTo>
              <a:arcTo wR="1213330" hR="1213330" stAng="18387843" swAng="1632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1DBBE-F40A-4296-BE61-40CA880BD6AA}">
      <dsp:nvSpPr>
        <dsp:cNvPr id="0" name=""/>
        <dsp:cNvSpPr/>
      </dsp:nvSpPr>
      <dsp:spPr>
        <a:xfrm>
          <a:off x="3574851" y="1214532"/>
          <a:ext cx="1191464" cy="73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Möte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Uppföljning Årsplanering SAM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Beslut om åtgärd om avvikelse från plan</a:t>
          </a:r>
          <a:endParaRPr lang="sv-SE" sz="600" kern="1200" dirty="0"/>
        </a:p>
      </dsp:txBody>
      <dsp:txXfrm>
        <a:off x="3610722" y="1250403"/>
        <a:ext cx="1119722" cy="663080"/>
      </dsp:txXfrm>
    </dsp:sp>
    <dsp:sp modelId="{9D22738D-F1FA-4788-89CD-CAB157F8518F}">
      <dsp:nvSpPr>
        <dsp:cNvPr id="0" name=""/>
        <dsp:cNvSpPr/>
      </dsp:nvSpPr>
      <dsp:spPr>
        <a:xfrm>
          <a:off x="1743923" y="368613"/>
          <a:ext cx="2426660" cy="2426660"/>
        </a:xfrm>
        <a:custGeom>
          <a:avLst/>
          <a:gdLst/>
          <a:ahLst/>
          <a:cxnLst/>
          <a:rect l="0" t="0" r="0" b="0"/>
          <a:pathLst>
            <a:path>
              <a:moveTo>
                <a:pt x="2303727" y="1745500"/>
              </a:moveTo>
              <a:arcTo wR="1213330" hR="1213330" stAng="1560886" swAng="15697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B638-68F1-4FA3-87E2-9E677D9DF76C}">
      <dsp:nvSpPr>
        <dsp:cNvPr id="0" name=""/>
        <dsp:cNvSpPr/>
      </dsp:nvSpPr>
      <dsp:spPr>
        <a:xfrm>
          <a:off x="2360984" y="2427862"/>
          <a:ext cx="1192538" cy="73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Möte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Uppföljning Årsplanering SAM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Beslut om åtgärd om avvikelse från plan</a:t>
          </a:r>
          <a:endParaRPr lang="sv-SE" sz="600" kern="1200" dirty="0"/>
        </a:p>
      </dsp:txBody>
      <dsp:txXfrm>
        <a:off x="2396855" y="2463733"/>
        <a:ext cx="1120796" cy="663080"/>
      </dsp:txXfrm>
    </dsp:sp>
    <dsp:sp modelId="{0C08EDFF-FF7E-4D6F-A2BC-F814604AF7C1}">
      <dsp:nvSpPr>
        <dsp:cNvPr id="0" name=""/>
        <dsp:cNvSpPr/>
      </dsp:nvSpPr>
      <dsp:spPr>
        <a:xfrm>
          <a:off x="1743923" y="368613"/>
          <a:ext cx="2426660" cy="2426660"/>
        </a:xfrm>
        <a:custGeom>
          <a:avLst/>
          <a:gdLst/>
          <a:ahLst/>
          <a:cxnLst/>
          <a:rect l="0" t="0" r="0" b="0"/>
          <a:pathLst>
            <a:path>
              <a:moveTo>
                <a:pt x="469288" y="2171752"/>
              </a:moveTo>
              <a:arcTo wR="1213330" hR="1213330" stAng="7669375" swAng="15697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DDD9-9128-4F29-A2E6-249AE4259D53}">
      <dsp:nvSpPr>
        <dsp:cNvPr id="0" name=""/>
        <dsp:cNvSpPr/>
      </dsp:nvSpPr>
      <dsp:spPr>
        <a:xfrm>
          <a:off x="1155058" y="1214532"/>
          <a:ext cx="1177729" cy="73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Möte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Uppföljning Årsplanering SAM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Beslut om åtgärd om avvikelse från plan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smtClean="0"/>
            <a:t>Diskussion om mål nästa år</a:t>
          </a:r>
          <a:endParaRPr lang="sv-SE" sz="600" kern="1200" dirty="0"/>
        </a:p>
      </dsp:txBody>
      <dsp:txXfrm>
        <a:off x="1190929" y="1250403"/>
        <a:ext cx="1105987" cy="663080"/>
      </dsp:txXfrm>
    </dsp:sp>
    <dsp:sp modelId="{93374BD7-34D6-471A-A146-AE4AFB860A6E}">
      <dsp:nvSpPr>
        <dsp:cNvPr id="0" name=""/>
        <dsp:cNvSpPr/>
      </dsp:nvSpPr>
      <dsp:spPr>
        <a:xfrm>
          <a:off x="1743923" y="368613"/>
          <a:ext cx="2426660" cy="2426660"/>
        </a:xfrm>
        <a:custGeom>
          <a:avLst/>
          <a:gdLst/>
          <a:ahLst/>
          <a:cxnLst/>
          <a:rect l="0" t="0" r="0" b="0"/>
          <a:pathLst>
            <a:path>
              <a:moveTo>
                <a:pt x="125825" y="675275"/>
              </a:moveTo>
              <a:arcTo wR="1213330" hR="1213330" stAng="12379465" swAng="1632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A987-1B82-4656-8FB6-DB7303A826B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8A52-17B6-469E-8CB0-456016406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147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7347-1A2B-4331-B5ED-E15F5EDB6D7A}" type="datetimeFigureOut">
              <a:rPr lang="sv-SE" smtClean="0"/>
              <a:pPr/>
              <a:t>2020-11-03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AC9E-4D52-4202-B228-92D91805766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185274" y="2630872"/>
            <a:ext cx="5231678" cy="1343527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0083AD"/>
                </a:solidFill>
              </a:defRPr>
            </a:lvl1pPr>
          </a:lstStyle>
          <a:p>
            <a:pPr lvl="0"/>
            <a:r>
              <a:rPr lang="sv-SE" dirty="0" smtClean="0"/>
              <a:t>Underrubrik eller namn på presentatör</a:t>
            </a:r>
            <a:endParaRPr lang="sv-SE" dirty="0"/>
          </a:p>
        </p:txBody>
      </p:sp>
      <p:sp>
        <p:nvSpPr>
          <p:cNvPr id="27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3185274" y="1245601"/>
            <a:ext cx="5231677" cy="1186198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0083AD"/>
                </a:solidFill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pic>
        <p:nvPicPr>
          <p:cNvPr id="7" name="Bildobjekt 6" descr="Logo ringar.png"/>
          <p:cNvPicPr>
            <a:picLocks noChangeAspect="1"/>
          </p:cNvPicPr>
          <p:nvPr userDrawn="1"/>
        </p:nvPicPr>
        <p:blipFill>
          <a:blip r:embed="rId2" cstate="print"/>
          <a:srcRect l="57072" b="8700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punktlista oc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8"/>
            <a:ext cx="454670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latshållare för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886" y="1440000"/>
            <a:ext cx="4546705" cy="25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Neo Sans Std Medium" panose="020B0704030504040204" pitchFamily="34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52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800000"/>
            <a:ext cx="4546705" cy="2767326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2"/>
              </a:buBlip>
              <a:defRPr sz="1400" baseline="0"/>
            </a:lvl1pPr>
            <a:lvl2pPr marL="432000" indent="-180000">
              <a:buClr>
                <a:schemeClr val="accent3"/>
              </a:buClr>
              <a:buFontTx/>
              <a:buBlip>
                <a:blip r:embed="rId3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Sida med illustration och underrubrik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53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5300663" y="735013"/>
            <a:ext cx="3506787" cy="347186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22" name="Bildobjekt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6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båge och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89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påstå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9"/>
            <a:ext cx="5921548" cy="3764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latshållare för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885" y="841809"/>
            <a:ext cx="5921550" cy="25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52" name="Platshållare för innehåll 2"/>
          <p:cNvSpPr txBox="1">
            <a:spLocks/>
          </p:cNvSpPr>
          <p:nvPr userDrawn="1"/>
        </p:nvSpPr>
        <p:spPr>
          <a:xfrm>
            <a:off x="3925748" y="1791434"/>
            <a:ext cx="1908657" cy="4980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SzPct val="90000"/>
              <a:buFontTx/>
              <a:buBlip>
                <a:blip r:embed="rId2"/>
              </a:buBlip>
              <a:tabLst/>
              <a:defRPr lang="sv-SE" sz="1600" kern="1200">
                <a:solidFill>
                  <a:srgbClr val="0083AD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800"/>
              </a:spcBef>
              <a:buNone/>
            </a:pPr>
            <a:endParaRPr lang="sv-SE" sz="1200" dirty="0">
              <a:solidFill>
                <a:srgbClr val="F89D24"/>
              </a:solidFill>
            </a:endParaRPr>
          </a:p>
        </p:txBody>
      </p:sp>
      <p:sp>
        <p:nvSpPr>
          <p:cNvPr id="57" name="Platshållare för innehåll 2"/>
          <p:cNvSpPr txBox="1">
            <a:spLocks/>
          </p:cNvSpPr>
          <p:nvPr userDrawn="1"/>
        </p:nvSpPr>
        <p:spPr>
          <a:xfrm>
            <a:off x="6009412" y="1249023"/>
            <a:ext cx="1908657" cy="4082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SzPct val="90000"/>
              <a:buFontTx/>
              <a:buBlip>
                <a:blip r:embed="rId2"/>
              </a:buBlip>
              <a:tabLst/>
              <a:defRPr lang="sv-SE" sz="1600" kern="1200">
                <a:solidFill>
                  <a:srgbClr val="0083AD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800"/>
              </a:spcBef>
              <a:buNone/>
            </a:pPr>
            <a:endParaRPr lang="sv-SE" sz="1200" dirty="0">
              <a:solidFill>
                <a:srgbClr val="F89D24"/>
              </a:solidFill>
            </a:endParaRPr>
          </a:p>
        </p:txBody>
      </p:sp>
      <p:sp>
        <p:nvSpPr>
          <p:cNvPr id="61" name="Platshållare för innehåll 2"/>
          <p:cNvSpPr txBox="1">
            <a:spLocks/>
          </p:cNvSpPr>
          <p:nvPr userDrawn="1"/>
        </p:nvSpPr>
        <p:spPr>
          <a:xfrm>
            <a:off x="2634674" y="4116481"/>
            <a:ext cx="1908657" cy="4082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SzPct val="90000"/>
              <a:buFontTx/>
              <a:buBlip>
                <a:blip r:embed="rId2"/>
              </a:buBlip>
              <a:tabLst/>
              <a:defRPr lang="sv-SE" sz="1600" kern="1200">
                <a:solidFill>
                  <a:srgbClr val="0083AD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800"/>
              </a:spcBef>
              <a:buNone/>
            </a:pPr>
            <a:endParaRPr lang="sv-SE" sz="1200" dirty="0">
              <a:solidFill>
                <a:srgbClr val="F89D24"/>
              </a:solidFill>
            </a:endParaRPr>
          </a:p>
        </p:txBody>
      </p:sp>
      <p:sp>
        <p:nvSpPr>
          <p:cNvPr id="68" name="Platshållare för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764599" y="3558997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pic>
        <p:nvPicPr>
          <p:cNvPr id="41" name="Bildobjekt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  <p:sp>
        <p:nvSpPr>
          <p:cNvPr id="42" name="Platshållare för 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74" y="234785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utan punktlista</a:t>
            </a:r>
            <a:endParaRPr lang="sv-SE" dirty="0"/>
          </a:p>
        </p:txBody>
      </p:sp>
      <p:sp>
        <p:nvSpPr>
          <p:cNvPr id="43" name="Platshållare för text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8897" y="1461851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sp>
        <p:nvSpPr>
          <p:cNvPr id="44" name="Platshållare för text 3"/>
          <p:cNvSpPr>
            <a:spLocks noGrp="1"/>
          </p:cNvSpPr>
          <p:nvPr>
            <p:ph type="body" sz="quarter" idx="24" hasCustomPrompt="1"/>
          </p:nvPr>
        </p:nvSpPr>
        <p:spPr>
          <a:xfrm>
            <a:off x="2606734" y="2691710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Olika frågeställningar</a:t>
            </a:r>
            <a:endParaRPr lang="sv-SE" dirty="0"/>
          </a:p>
        </p:txBody>
      </p:sp>
      <p:sp>
        <p:nvSpPr>
          <p:cNvPr id="45" name="Platshållare för text 3"/>
          <p:cNvSpPr>
            <a:spLocks noGrp="1"/>
          </p:cNvSpPr>
          <p:nvPr>
            <p:ph type="body" sz="quarter" idx="25" hasCustomPrompt="1"/>
          </p:nvPr>
        </p:nvSpPr>
        <p:spPr>
          <a:xfrm>
            <a:off x="4694780" y="2525372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Olika frågeställningar</a:t>
            </a:r>
            <a:endParaRPr lang="sv-SE" dirty="0"/>
          </a:p>
        </p:txBody>
      </p:sp>
      <p:sp>
        <p:nvSpPr>
          <p:cNvPr id="46" name="Platshållare för text 3"/>
          <p:cNvSpPr>
            <a:spLocks noGrp="1"/>
          </p:cNvSpPr>
          <p:nvPr>
            <p:ph type="body" sz="quarter" idx="26" hasCustomPrompt="1"/>
          </p:nvPr>
        </p:nvSpPr>
        <p:spPr>
          <a:xfrm>
            <a:off x="3925748" y="3403213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utan punktlista</a:t>
            </a:r>
            <a:endParaRPr lang="sv-SE" dirty="0"/>
          </a:p>
        </p:txBody>
      </p:sp>
      <p:sp>
        <p:nvSpPr>
          <p:cNvPr id="47" name="Platshållare för text 3"/>
          <p:cNvSpPr>
            <a:spLocks noGrp="1"/>
          </p:cNvSpPr>
          <p:nvPr>
            <p:ph type="body" sz="quarter" idx="27" hasCustomPrompt="1"/>
          </p:nvPr>
        </p:nvSpPr>
        <p:spPr>
          <a:xfrm>
            <a:off x="2922375" y="413531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sp>
        <p:nvSpPr>
          <p:cNvPr id="48" name="Platshållare för text 3"/>
          <p:cNvSpPr>
            <a:spLocks noGrp="1"/>
          </p:cNvSpPr>
          <p:nvPr>
            <p:ph type="body" sz="quarter" idx="28" hasCustomPrompt="1"/>
          </p:nvPr>
        </p:nvSpPr>
        <p:spPr>
          <a:xfrm>
            <a:off x="3722783" y="1648910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sp>
        <p:nvSpPr>
          <p:cNvPr id="49" name="Platshållare för text 3"/>
          <p:cNvSpPr>
            <a:spLocks noGrp="1"/>
          </p:cNvSpPr>
          <p:nvPr>
            <p:ph type="body" sz="quarter" idx="29" hasCustomPrompt="1"/>
          </p:nvPr>
        </p:nvSpPr>
        <p:spPr>
          <a:xfrm>
            <a:off x="6151705" y="1329517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Ingen punktlista</a:t>
            </a:r>
            <a:endParaRPr lang="sv-SE" dirty="0"/>
          </a:p>
        </p:txBody>
      </p:sp>
      <p:sp>
        <p:nvSpPr>
          <p:cNvPr id="50" name="Platshållare för text 3"/>
          <p:cNvSpPr>
            <a:spLocks noGrp="1"/>
          </p:cNvSpPr>
          <p:nvPr>
            <p:ph type="body" sz="quarter" idx="30" hasCustomPrompt="1"/>
          </p:nvPr>
        </p:nvSpPr>
        <p:spPr>
          <a:xfrm>
            <a:off x="6758922" y="2315996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Ingen punktlista</a:t>
            </a:r>
            <a:endParaRPr lang="sv-SE" dirty="0"/>
          </a:p>
        </p:txBody>
      </p:sp>
      <p:sp>
        <p:nvSpPr>
          <p:cNvPr id="51" name="Platshållare för text 3"/>
          <p:cNvSpPr>
            <a:spLocks noGrp="1"/>
          </p:cNvSpPr>
          <p:nvPr>
            <p:ph type="body" sz="quarter" idx="31" hasCustomPrompt="1"/>
          </p:nvPr>
        </p:nvSpPr>
        <p:spPr>
          <a:xfrm>
            <a:off x="6464652" y="3458675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Ta bort de du inte använder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604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påstående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826000" y="0"/>
            <a:ext cx="4318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0" y="0"/>
            <a:ext cx="4309672" cy="5143500"/>
          </a:xfrm>
          <a:prstGeom prst="rect">
            <a:avLst/>
          </a:prstGeom>
        </p:spPr>
      </p:pic>
      <p:sp>
        <p:nvSpPr>
          <p:cNvPr id="24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9"/>
            <a:ext cx="4151113" cy="3764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25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0885" y="841809"/>
            <a:ext cx="4151115" cy="25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1" name="Platshållare för 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973995" y="2085914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utan punktlista</a:t>
            </a:r>
            <a:endParaRPr lang="sv-SE" dirty="0"/>
          </a:p>
        </p:txBody>
      </p:sp>
      <p:sp>
        <p:nvSpPr>
          <p:cNvPr id="33" name="Platshållare för text 3"/>
          <p:cNvSpPr>
            <a:spLocks noGrp="1"/>
          </p:cNvSpPr>
          <p:nvPr>
            <p:ph type="body" sz="quarter" idx="23" hasCustomPrompt="1"/>
          </p:nvPr>
        </p:nvSpPr>
        <p:spPr>
          <a:xfrm>
            <a:off x="564168" y="131595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sp>
        <p:nvSpPr>
          <p:cNvPr id="34" name="Platshållare för text 3"/>
          <p:cNvSpPr>
            <a:spLocks noGrp="1"/>
          </p:cNvSpPr>
          <p:nvPr>
            <p:ph type="body" sz="quarter" idx="25" hasCustomPrompt="1"/>
          </p:nvPr>
        </p:nvSpPr>
        <p:spPr>
          <a:xfrm>
            <a:off x="2878325" y="123370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Olika frågeställningar och</a:t>
            </a:r>
            <a:endParaRPr lang="sv-SE" dirty="0"/>
          </a:p>
        </p:txBody>
      </p:sp>
      <p:sp>
        <p:nvSpPr>
          <p:cNvPr id="35" name="Platshållare för text 3"/>
          <p:cNvSpPr>
            <a:spLocks noGrp="1"/>
          </p:cNvSpPr>
          <p:nvPr>
            <p:ph type="body" sz="quarter" idx="26" hasCustomPrompt="1"/>
          </p:nvPr>
        </p:nvSpPr>
        <p:spPr>
          <a:xfrm>
            <a:off x="3205629" y="2085914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Olika frågeställningar</a:t>
            </a:r>
            <a:endParaRPr lang="sv-SE" dirty="0"/>
          </a:p>
        </p:txBody>
      </p:sp>
      <p:sp>
        <p:nvSpPr>
          <p:cNvPr id="36" name="Platshållare för text 3"/>
          <p:cNvSpPr>
            <a:spLocks noGrp="1"/>
          </p:cNvSpPr>
          <p:nvPr>
            <p:ph type="body" sz="quarter" idx="27" hasCustomPrompt="1"/>
          </p:nvPr>
        </p:nvSpPr>
        <p:spPr>
          <a:xfrm>
            <a:off x="2839525" y="3047830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Olika frågeställningar</a:t>
            </a:r>
            <a:endParaRPr lang="sv-SE" dirty="0"/>
          </a:p>
        </p:txBody>
      </p:sp>
      <p:sp>
        <p:nvSpPr>
          <p:cNvPr id="37" name="Platshållare för text 3"/>
          <p:cNvSpPr>
            <a:spLocks noGrp="1"/>
          </p:cNvSpPr>
          <p:nvPr>
            <p:ph type="body" sz="quarter" idx="28" hasCustomPrompt="1"/>
          </p:nvPr>
        </p:nvSpPr>
        <p:spPr>
          <a:xfrm>
            <a:off x="273851" y="291811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utan punktlista</a:t>
            </a:r>
            <a:endParaRPr lang="sv-SE" dirty="0"/>
          </a:p>
        </p:txBody>
      </p:sp>
      <p:sp>
        <p:nvSpPr>
          <p:cNvPr id="47" name="Platshållare för text 3"/>
          <p:cNvSpPr>
            <a:spLocks noGrp="1"/>
          </p:cNvSpPr>
          <p:nvPr>
            <p:ph type="body" sz="quarter" idx="29" hasCustomPrompt="1"/>
          </p:nvPr>
        </p:nvSpPr>
        <p:spPr>
          <a:xfrm>
            <a:off x="482045" y="3874938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av olika saker</a:t>
            </a:r>
            <a:endParaRPr lang="sv-SE" dirty="0"/>
          </a:p>
        </p:txBody>
      </p:sp>
      <p:sp>
        <p:nvSpPr>
          <p:cNvPr id="49" name="Platshållare för text 3"/>
          <p:cNvSpPr>
            <a:spLocks noGrp="1"/>
          </p:cNvSpPr>
          <p:nvPr>
            <p:ph type="body" sz="quarter" idx="31" hasCustomPrompt="1"/>
          </p:nvPr>
        </p:nvSpPr>
        <p:spPr>
          <a:xfrm>
            <a:off x="2701925" y="4054707"/>
            <a:ext cx="1870075" cy="54842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 dirty="0" smtClean="0"/>
              <a:t>Uppräkning utan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28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ågeställning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/>
          <p:cNvSpPr>
            <a:spLocks noGrp="1"/>
          </p:cNvSpPr>
          <p:nvPr>
            <p:ph type="title" hasCustomPrompt="1"/>
          </p:nvPr>
        </p:nvSpPr>
        <p:spPr>
          <a:xfrm>
            <a:off x="0" y="2160000"/>
            <a:ext cx="9143999" cy="2019525"/>
          </a:xfrm>
        </p:spPr>
        <p:txBody>
          <a:bodyPr lIns="1080000" rIns="1080000">
            <a:normAutofit/>
          </a:bodyPr>
          <a:lstStyle>
            <a:lvl1pPr algn="ctr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Ställ en fråga eller påstå något som du vill diskutera.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0" y="2160000"/>
            <a:ext cx="9143999" cy="2019525"/>
          </a:xfrm>
        </p:spPr>
        <p:txBody>
          <a:bodyPr lIns="1080000" rIns="1080000"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Detta är en avsnitts/avdelningssida. Olika ämnen eller presentatörer i samma presentation.</a:t>
            </a:r>
            <a:endParaRPr lang="sv-SE" dirty="0"/>
          </a:p>
        </p:txBody>
      </p:sp>
      <p:grpSp>
        <p:nvGrpSpPr>
          <p:cNvPr id="6" name="Grupp 5"/>
          <p:cNvGrpSpPr/>
          <p:nvPr userDrawn="1"/>
        </p:nvGrpSpPr>
        <p:grpSpPr>
          <a:xfrm>
            <a:off x="7227852" y="4596595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35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0" y="2160000"/>
            <a:ext cx="9143999" cy="2019525"/>
          </a:xfrm>
        </p:spPr>
        <p:txBody>
          <a:bodyPr lIns="1080000" rIns="1080000"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Detta är en avsnitts/avdelningssida. Olika ämnen eller presentatörer i samma presentation.</a:t>
            </a:r>
            <a:endParaRPr lang="sv-SE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7227852" y="4596595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628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0" y="2160000"/>
            <a:ext cx="9143999" cy="2019525"/>
          </a:xfrm>
        </p:spPr>
        <p:txBody>
          <a:bodyPr lIns="1080000" rIns="1080000"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Detta är en avsnitts/avdelningssida. Olika ämnen eller presentatörer i samma presentation.</a:t>
            </a:r>
            <a:endParaRPr lang="sv-SE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7227852" y="4596595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933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fär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20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8"/>
            <a:ext cx="5921548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440000"/>
            <a:ext cx="5921549" cy="316319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800"/>
              </a:spcBef>
              <a:buFontTx/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 smtClean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185627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hållare för plat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885" y="841809"/>
            <a:ext cx="8332752" cy="25261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sv-SE" dirty="0" smtClean="0"/>
              <a:t>Ändra storlek på plattan efter din text. Tänk på att ha luft mellan texten och plattan</a:t>
            </a:r>
            <a:endParaRPr lang="sv-SE" dirty="0"/>
          </a:p>
        </p:txBody>
      </p:sp>
      <p:sp>
        <p:nvSpPr>
          <p:cNvPr id="24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9"/>
            <a:ext cx="8332750" cy="3764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Kopiera plattan till den sida där du behöver 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8"/>
            <a:ext cx="5921548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800000"/>
            <a:ext cx="5921549" cy="2774091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800"/>
              </a:spcBef>
              <a:buFontTx/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 smtClean="0"/>
              <a:t>Brödtext</a:t>
            </a:r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latshållare för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886" y="1440000"/>
            <a:ext cx="5921550" cy="25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Neo Sans Std Medium" panose="020B0704030504040204" pitchFamily="34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Brödtext_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9"/>
            <a:ext cx="5921548" cy="3764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440000"/>
            <a:ext cx="5921549" cy="316319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800"/>
              </a:spcBef>
              <a:buFontTx/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 smtClean="0"/>
              <a:t>Brödtext</a:t>
            </a:r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latshållare för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885" y="841809"/>
            <a:ext cx="5921550" cy="25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7" y="434228"/>
            <a:ext cx="5921548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440000"/>
            <a:ext cx="5921549" cy="2767326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2"/>
              </a:buBlip>
              <a:defRPr sz="1400" baseline="0"/>
            </a:lvl1pPr>
            <a:lvl2pPr marL="432000" indent="-180000">
              <a:buClr>
                <a:schemeClr val="accent3"/>
              </a:buClr>
              <a:buSzPct val="100000"/>
              <a:buFontTx/>
              <a:buBlip>
                <a:blip r:embed="rId3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Här skriver du din punktlista. Behöver du fler nivåer av din punktlista klickar du på ”</a:t>
            </a:r>
            <a:r>
              <a:rPr lang="sv-SE" dirty="0" err="1" smtClean="0"/>
              <a:t>enter</a:t>
            </a:r>
            <a:r>
              <a:rPr lang="sv-SE" dirty="0" smtClean="0"/>
              <a:t>” för en ny rad och sedan på </a:t>
            </a:r>
            <a:r>
              <a:rPr lang="sv-SE" dirty="0" err="1" smtClean="0"/>
              <a:t>tabb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1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med blå bå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826000" y="0"/>
            <a:ext cx="4318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0" y="0"/>
            <a:ext cx="4309672" cy="5143500"/>
          </a:xfrm>
          <a:prstGeom prst="rect">
            <a:avLst/>
          </a:prstGeom>
        </p:spPr>
      </p:pic>
      <p:sp>
        <p:nvSpPr>
          <p:cNvPr id="22" name="Rubrik 1"/>
          <p:cNvSpPr>
            <a:spLocks noGrp="1"/>
          </p:cNvSpPr>
          <p:nvPr>
            <p:ph type="title" hasCustomPrompt="1"/>
          </p:nvPr>
        </p:nvSpPr>
        <p:spPr>
          <a:xfrm>
            <a:off x="420889" y="434228"/>
            <a:ext cx="424158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2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7" y="1439999"/>
            <a:ext cx="4241586" cy="3345319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3"/>
              </a:buBlip>
              <a:defRPr sz="1400" baseline="0"/>
            </a:lvl1pPr>
            <a:lvl2pPr marL="432000" indent="-180000">
              <a:buClr>
                <a:schemeClr val="accent3"/>
              </a:buClr>
              <a:buFontTx/>
              <a:buBlip>
                <a:blip r:embed="rId4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Sida med bild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50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med cyan bå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826000" y="0"/>
            <a:ext cx="4318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0"/>
            <a:ext cx="4309672" cy="5143500"/>
          </a:xfrm>
          <a:prstGeom prst="rect">
            <a:avLst/>
          </a:prstGeom>
        </p:spPr>
      </p:pic>
      <p:sp>
        <p:nvSpPr>
          <p:cNvPr id="22" name="Rubrik 1"/>
          <p:cNvSpPr>
            <a:spLocks noGrp="1"/>
          </p:cNvSpPr>
          <p:nvPr>
            <p:ph type="title" hasCustomPrompt="1"/>
          </p:nvPr>
        </p:nvSpPr>
        <p:spPr>
          <a:xfrm>
            <a:off x="420889" y="434228"/>
            <a:ext cx="424158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2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7" y="1439999"/>
            <a:ext cx="4241586" cy="3345319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3"/>
              </a:buBlip>
              <a:defRPr sz="1400" baseline="0"/>
            </a:lvl1pPr>
            <a:lvl2pPr marL="432000" indent="-180000">
              <a:buClr>
                <a:schemeClr val="accent3"/>
              </a:buClr>
              <a:buFontTx/>
              <a:buBlip>
                <a:blip r:embed="rId4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Sida med bild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8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med orange bå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826000" y="0"/>
            <a:ext cx="4318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0" y="0"/>
            <a:ext cx="4309672" cy="5143500"/>
          </a:xfrm>
          <a:prstGeom prst="rect">
            <a:avLst/>
          </a:prstGeom>
        </p:spPr>
      </p:pic>
      <p:sp>
        <p:nvSpPr>
          <p:cNvPr id="22" name="Rubrik 1"/>
          <p:cNvSpPr>
            <a:spLocks noGrp="1"/>
          </p:cNvSpPr>
          <p:nvPr>
            <p:ph type="title" hasCustomPrompt="1"/>
          </p:nvPr>
        </p:nvSpPr>
        <p:spPr>
          <a:xfrm>
            <a:off x="420889" y="434228"/>
            <a:ext cx="424158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sp>
        <p:nvSpPr>
          <p:cNvPr id="2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7" y="1439999"/>
            <a:ext cx="4241586" cy="3345319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3"/>
              </a:buBlip>
              <a:defRPr sz="1400" baseline="0"/>
            </a:lvl1pPr>
            <a:lvl2pPr marL="432000" indent="-180000">
              <a:buClr>
                <a:schemeClr val="accent3"/>
              </a:buClr>
              <a:buFontTx/>
              <a:buBlip>
                <a:blip r:embed="rId4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Sida med bild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7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5300663" y="735013"/>
            <a:ext cx="3506787" cy="347186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0888" y="434228"/>
            <a:ext cx="4546703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 smtClean="0"/>
              <a:t>Rubrik</a:t>
            </a:r>
            <a:endParaRPr lang="en-GB" dirty="0"/>
          </a:p>
        </p:txBody>
      </p:sp>
      <p:grpSp>
        <p:nvGrpSpPr>
          <p:cNvPr id="26" name="Grupp 23"/>
          <p:cNvGrpSpPr/>
          <p:nvPr userDrawn="1"/>
        </p:nvGrpSpPr>
        <p:grpSpPr>
          <a:xfrm>
            <a:off x="7236000" y="4604400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20886" y="1440000"/>
            <a:ext cx="4546705" cy="2767326"/>
          </a:xfrm>
        </p:spPr>
        <p:txBody>
          <a:bodyPr>
            <a:normAutofit/>
          </a:bodyPr>
          <a:lstStyle>
            <a:lvl1pPr marL="252000" indent="-252000">
              <a:spcBef>
                <a:spcPts val="1200"/>
              </a:spcBef>
              <a:buFontTx/>
              <a:buBlip>
                <a:blip r:embed="rId2"/>
              </a:buBlip>
              <a:defRPr sz="1400" baseline="0"/>
            </a:lvl1pPr>
            <a:lvl2pPr marL="432000" indent="-180000">
              <a:buClr>
                <a:schemeClr val="accent3"/>
              </a:buClr>
              <a:buFontTx/>
              <a:buBlip>
                <a:blip r:embed="rId3"/>
              </a:buBlip>
              <a:defRPr sz="1400"/>
            </a:lvl2pPr>
            <a:lvl3pPr marL="576000" indent="-144000">
              <a:buClr>
                <a:schemeClr val="accent3"/>
              </a:buClr>
              <a:defRPr sz="1400"/>
            </a:lvl3pPr>
            <a:lvl4pPr marL="756000" indent="-180000">
              <a:buClr>
                <a:schemeClr val="accent3"/>
              </a:buClr>
              <a:defRPr sz="1400"/>
            </a:lvl4pPr>
            <a:lvl5pPr marL="936000" indent="-180000">
              <a:buClr>
                <a:schemeClr val="accent3"/>
              </a:buClr>
              <a:defRPr sz="1400"/>
            </a:lvl5pPr>
          </a:lstStyle>
          <a:p>
            <a:pPr lvl="0"/>
            <a:r>
              <a:rPr lang="sv-SE" dirty="0" smtClean="0"/>
              <a:t>Sida med illustration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596130"/>
            <a:ext cx="1918800" cy="5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0886" y="434228"/>
            <a:ext cx="8319253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0886" y="1337003"/>
            <a:ext cx="8319253" cy="31664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spcBef>
                <a:spcPts val="1200"/>
              </a:spcBef>
              <a:buBlip>
                <a:blip r:embed="rId22"/>
              </a:buBlip>
              <a:tabLst>
                <a:tab pos="265113" algn="l"/>
              </a:tabLst>
            </a:pPr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6" r:id="rId5"/>
    <p:sldLayoutId id="2147483682" r:id="rId6"/>
    <p:sldLayoutId id="2147483681" r:id="rId7"/>
    <p:sldLayoutId id="2147483683" r:id="rId8"/>
    <p:sldLayoutId id="2147483675" r:id="rId9"/>
    <p:sldLayoutId id="2147483677" r:id="rId10"/>
    <p:sldLayoutId id="2147483687" r:id="rId11"/>
    <p:sldLayoutId id="2147483685" r:id="rId12"/>
    <p:sldLayoutId id="2147483686" r:id="rId13"/>
    <p:sldLayoutId id="2147483684" r:id="rId14"/>
    <p:sldLayoutId id="2147483678" r:id="rId15"/>
    <p:sldLayoutId id="2147483679" r:id="rId16"/>
    <p:sldLayoutId id="2147483680" r:id="rId17"/>
    <p:sldLayoutId id="2147483663" r:id="rId18"/>
    <p:sldLayoutId id="2147483662" r:id="rId19"/>
    <p:sldLayoutId id="214748366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sv-SE" sz="2400" kern="1200" smtClean="0">
          <a:solidFill>
            <a:srgbClr val="0083AD"/>
          </a:solidFill>
          <a:latin typeface="+mj-lt"/>
          <a:ea typeface="+mj-ea"/>
          <a:cs typeface="Arial" pitchFamily="34" charset="0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tabLst/>
        <a:defRPr lang="sv-SE" sz="1400" kern="1200" dirty="0" smtClean="0">
          <a:solidFill>
            <a:srgbClr val="0083AD"/>
          </a:solidFill>
          <a:latin typeface="+mn-lt"/>
          <a:ea typeface="+mn-ea"/>
          <a:cs typeface="Arial" pitchFamily="34" charset="0"/>
        </a:defRPr>
      </a:lvl1pPr>
      <a:lvl2pPr marL="541338" indent="-180000" algn="l" defTabSz="914400" rtl="0" eaLnBrk="1" latinLnBrk="0" hangingPunct="1">
        <a:spcBef>
          <a:spcPts val="200"/>
        </a:spcBef>
        <a:buFont typeface="Arial" pitchFamily="34" charset="0"/>
        <a:buChar char="–"/>
        <a:defRPr lang="sv-SE" sz="1400" b="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400" b="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400" b="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400" b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Senast uppdaterad </a:t>
            </a:r>
            <a:r>
              <a:rPr lang="sv-SE" dirty="0" smtClean="0"/>
              <a:t>2020-07-01</a:t>
            </a:r>
            <a:endParaRPr lang="sv-SE" dirty="0"/>
          </a:p>
          <a:p>
            <a:endParaRPr lang="sv-SE" dirty="0"/>
          </a:p>
          <a:p>
            <a:r>
              <a:rPr lang="sv-SE" dirty="0"/>
              <a:t>CAMK = Central Arbetsmiljökommitté</a:t>
            </a:r>
          </a:p>
          <a:p>
            <a:r>
              <a:rPr lang="sv-SE" dirty="0"/>
              <a:t>LAMK = Lokal Arbetsmiljökommitté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CAMK/LAMK: struktur och agenda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Roller och ansvar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Sammankallande/sekreterare bokar möte, förbereder </a:t>
            </a:r>
            <a:r>
              <a:rPr lang="sv-SE" dirty="0" smtClean="0"/>
              <a:t>mötesunderlag</a:t>
            </a:r>
            <a:r>
              <a:rPr lang="sv-SE" dirty="0"/>
              <a:t>, skriver </a:t>
            </a:r>
            <a:r>
              <a:rPr lang="sv-SE" dirty="0" smtClean="0"/>
              <a:t>protokoll </a:t>
            </a:r>
            <a:r>
              <a:rPr lang="sv-SE" dirty="0"/>
              <a:t>och gör underlag till CAMK. </a:t>
            </a:r>
            <a:endParaRPr lang="sv-SE" dirty="0" smtClean="0"/>
          </a:p>
          <a:p>
            <a:r>
              <a:rPr lang="sv-SE" dirty="0" smtClean="0"/>
              <a:t>HR-BP </a:t>
            </a:r>
            <a:r>
              <a:rPr lang="sv-SE" dirty="0"/>
              <a:t>deltagare samt förbereder </a:t>
            </a:r>
            <a:r>
              <a:rPr lang="sv-SE" dirty="0" smtClean="0"/>
              <a:t>mötesunderlag (punkt 4. sjukfrånvaro, rehab, övertid). </a:t>
            </a:r>
          </a:p>
          <a:p>
            <a:r>
              <a:rPr lang="sv-SE" dirty="0" smtClean="0"/>
              <a:t>Chefer </a:t>
            </a:r>
            <a:r>
              <a:rPr lang="sv-SE" dirty="0"/>
              <a:t>med delegerade arbetsmiljöuppgifter obligatoriska deltagare. </a:t>
            </a:r>
            <a:r>
              <a:rPr lang="sv-SE" dirty="0" smtClean="0"/>
              <a:t>Uppdaterar sin SAM-planering inför mötet.</a:t>
            </a:r>
            <a:endParaRPr lang="sv-SE" dirty="0"/>
          </a:p>
          <a:p>
            <a:r>
              <a:rPr lang="sv-SE" dirty="0" smtClean="0"/>
              <a:t>Ordförande </a:t>
            </a:r>
            <a:r>
              <a:rPr lang="sv-SE" dirty="0"/>
              <a:t>kan besluta om ytterligare </a:t>
            </a:r>
            <a:r>
              <a:rPr lang="sv-SE" dirty="0" smtClean="0"/>
              <a:t>deltagare.</a:t>
            </a:r>
          </a:p>
          <a:p>
            <a:r>
              <a:rPr lang="sv-SE" dirty="0" smtClean="0"/>
              <a:t>Skyddsombud </a:t>
            </a:r>
            <a:r>
              <a:rPr lang="sv-SE" dirty="0"/>
              <a:t>deltagare. </a:t>
            </a:r>
          </a:p>
          <a:p>
            <a:r>
              <a:rPr lang="sv-SE" dirty="0" smtClean="0"/>
              <a:t>HSEQ-samordnare </a:t>
            </a:r>
            <a:r>
              <a:rPr lang="sv-SE" dirty="0"/>
              <a:t>ansvarar för samordning av gemensamma frågor, t ex </a:t>
            </a:r>
            <a:r>
              <a:rPr lang="sv-SE" dirty="0" smtClean="0"/>
              <a:t>kring </a:t>
            </a:r>
            <a:r>
              <a:rPr lang="sv-SE" dirty="0"/>
              <a:t>Råbyvägen 37 och förmedlar dessa </a:t>
            </a:r>
            <a:r>
              <a:rPr lang="sv-SE" dirty="0" smtClean="0"/>
              <a:t>vidare till berörda.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1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0887" y="434228"/>
            <a:ext cx="5921548" cy="621529"/>
          </a:xfrm>
        </p:spPr>
        <p:txBody>
          <a:bodyPr/>
          <a:lstStyle/>
          <a:p>
            <a:r>
              <a:rPr lang="sv-SE" dirty="0" smtClean="0"/>
              <a:t>Agenda för LAMK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1000" dirty="0"/>
              <a:t>1</a:t>
            </a:r>
            <a:r>
              <a:rPr lang="sv-SE" sz="1000" dirty="0" smtClean="0"/>
              <a:t>. Dagordning </a:t>
            </a:r>
            <a:r>
              <a:rPr lang="sv-SE" sz="1000" dirty="0"/>
              <a:t>ev. tillägg för övriga frågor </a:t>
            </a:r>
          </a:p>
          <a:p>
            <a:r>
              <a:rPr lang="sv-SE" sz="1000" dirty="0"/>
              <a:t>2</a:t>
            </a:r>
            <a:r>
              <a:rPr lang="sv-SE" sz="1000" dirty="0" smtClean="0"/>
              <a:t>. Föregående </a:t>
            </a:r>
            <a:r>
              <a:rPr lang="sv-SE" sz="1000" dirty="0"/>
              <a:t>mötesprotokoll </a:t>
            </a:r>
          </a:p>
          <a:p>
            <a:r>
              <a:rPr lang="sv-SE" sz="1000" dirty="0"/>
              <a:t>3</a:t>
            </a:r>
            <a:r>
              <a:rPr lang="sv-SE" sz="1000" dirty="0" smtClean="0"/>
              <a:t>. Redovisning </a:t>
            </a:r>
            <a:r>
              <a:rPr lang="sv-SE" sz="1000" dirty="0"/>
              <a:t>av Centrala </a:t>
            </a:r>
            <a:r>
              <a:rPr lang="sv-SE" sz="1000" dirty="0" smtClean="0"/>
              <a:t>Arbetsmiljökommitténs (CAMK) </a:t>
            </a:r>
            <a:r>
              <a:rPr lang="sv-SE" sz="1000" dirty="0"/>
              <a:t>protokoll </a:t>
            </a:r>
          </a:p>
          <a:p>
            <a:r>
              <a:rPr lang="sv-SE" sz="1000" dirty="0"/>
              <a:t>4</a:t>
            </a:r>
            <a:r>
              <a:rPr lang="sv-SE" sz="1000" dirty="0" smtClean="0"/>
              <a:t>. Sjukfrånvaro</a:t>
            </a:r>
            <a:r>
              <a:rPr lang="sv-SE" sz="1000" dirty="0"/>
              <a:t>, pågående rehab. och övertid </a:t>
            </a:r>
          </a:p>
          <a:p>
            <a:r>
              <a:rPr lang="sv-SE" sz="1000" dirty="0"/>
              <a:t>5</a:t>
            </a:r>
            <a:r>
              <a:rPr lang="sv-SE" sz="1000" dirty="0" smtClean="0"/>
              <a:t>. Arbetsskador </a:t>
            </a:r>
            <a:r>
              <a:rPr lang="sv-SE" sz="1000" dirty="0"/>
              <a:t>och </a:t>
            </a:r>
            <a:r>
              <a:rPr lang="sv-SE" sz="1000" dirty="0" smtClean="0"/>
              <a:t>tillbud</a:t>
            </a:r>
            <a:endParaRPr lang="sv-SE" sz="1000" dirty="0"/>
          </a:p>
          <a:p>
            <a:pPr lvl="1"/>
            <a:r>
              <a:rPr lang="sv-SE" sz="1000" dirty="0" smtClean="0">
                <a:solidFill>
                  <a:srgbClr val="0083AD"/>
                </a:solidFill>
              </a:rPr>
              <a:t>Månadsrapport HSSEQ</a:t>
            </a:r>
          </a:p>
          <a:p>
            <a:pPr lvl="1"/>
            <a:r>
              <a:rPr lang="sv-SE" sz="1000" dirty="0" smtClean="0">
                <a:solidFill>
                  <a:srgbClr val="0083AD"/>
                </a:solidFill>
              </a:rPr>
              <a:t>Hanteringstider och framdrift ENIA</a:t>
            </a:r>
            <a:endParaRPr lang="sv-SE" sz="1000" dirty="0"/>
          </a:p>
          <a:p>
            <a:r>
              <a:rPr lang="sv-SE" sz="1000" dirty="0"/>
              <a:t>6</a:t>
            </a:r>
            <a:r>
              <a:rPr lang="sv-SE" sz="1000" dirty="0" smtClean="0"/>
              <a:t>. Systematiskt </a:t>
            </a:r>
            <a:r>
              <a:rPr lang="sv-SE" sz="1000" dirty="0"/>
              <a:t>arbetsmiljöarbete </a:t>
            </a:r>
          </a:p>
          <a:p>
            <a:pPr lvl="1"/>
            <a:r>
              <a:rPr lang="sv-SE" sz="1000" dirty="0" smtClean="0">
                <a:solidFill>
                  <a:srgbClr val="0083AD"/>
                </a:solidFill>
              </a:rPr>
              <a:t>1.Årsplanering SAM (aktiviteter, mål och mätetal) enligt fastställd bilaga</a:t>
            </a:r>
            <a:endParaRPr lang="sv-SE" sz="1000" dirty="0">
              <a:solidFill>
                <a:srgbClr val="0083AD"/>
              </a:solidFill>
            </a:endParaRPr>
          </a:p>
          <a:p>
            <a:pPr lvl="1"/>
            <a:r>
              <a:rPr lang="sv-SE" sz="1000" dirty="0">
                <a:solidFill>
                  <a:srgbClr val="0083AD"/>
                </a:solidFill>
              </a:rPr>
              <a:t>2.Planerade förändringar (arbetsmetoder, lokaler, organisation) </a:t>
            </a:r>
          </a:p>
          <a:p>
            <a:pPr lvl="1"/>
            <a:r>
              <a:rPr lang="sv-SE" sz="1000" dirty="0">
                <a:solidFill>
                  <a:srgbClr val="0083AD"/>
                </a:solidFill>
              </a:rPr>
              <a:t>3.Nya </a:t>
            </a:r>
            <a:r>
              <a:rPr lang="sv-SE" sz="1000" dirty="0" smtClean="0">
                <a:solidFill>
                  <a:srgbClr val="0083AD"/>
                </a:solidFill>
              </a:rPr>
              <a:t>lagar, föreskrifter och rutiner</a:t>
            </a:r>
            <a:endParaRPr lang="sv-SE" sz="1000" dirty="0">
              <a:solidFill>
                <a:srgbClr val="0083AD"/>
              </a:solidFill>
            </a:endParaRPr>
          </a:p>
          <a:p>
            <a:pPr lvl="1"/>
            <a:r>
              <a:rPr lang="sv-SE" sz="1000" dirty="0">
                <a:solidFill>
                  <a:srgbClr val="0083AD"/>
                </a:solidFill>
              </a:rPr>
              <a:t>4.Utbildning och information </a:t>
            </a:r>
          </a:p>
          <a:p>
            <a:pPr lvl="1"/>
            <a:r>
              <a:rPr lang="sv-SE" sz="1000" dirty="0">
                <a:solidFill>
                  <a:srgbClr val="0083AD"/>
                </a:solidFill>
              </a:rPr>
              <a:t>5.Skydds- och fackliga ombud (egen punkt) </a:t>
            </a:r>
          </a:p>
          <a:p>
            <a:pPr lvl="1"/>
            <a:r>
              <a:rPr lang="sv-SE" sz="1000" dirty="0">
                <a:solidFill>
                  <a:srgbClr val="0083AD"/>
                </a:solidFill>
              </a:rPr>
              <a:t>6.Framgångshistorier</a:t>
            </a:r>
          </a:p>
          <a:p>
            <a:r>
              <a:rPr lang="sv-SE" sz="1000" dirty="0"/>
              <a:t>7</a:t>
            </a:r>
            <a:r>
              <a:rPr lang="sv-SE" sz="1000" dirty="0" smtClean="0"/>
              <a:t>. Övriga </a:t>
            </a:r>
            <a:r>
              <a:rPr lang="sv-SE" sz="1000" dirty="0"/>
              <a:t>frågor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17" y="1213561"/>
            <a:ext cx="2096938" cy="20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b="96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v-SE" dirty="0" smtClean="0"/>
              <a:t>Kommentarer </a:t>
            </a:r>
            <a:r>
              <a:rPr lang="sv-SE" dirty="0"/>
              <a:t>föregående möte</a:t>
            </a:r>
          </a:p>
          <a:p>
            <a:pPr lvl="0"/>
            <a:r>
              <a:rPr lang="sv-SE" dirty="0"/>
              <a:t>HR-statistik (HR)</a:t>
            </a:r>
          </a:p>
          <a:p>
            <a:pPr lvl="0"/>
            <a:r>
              <a:rPr lang="sv-SE" dirty="0"/>
              <a:t>Måluppföljning</a:t>
            </a:r>
          </a:p>
          <a:p>
            <a:pPr lvl="1"/>
            <a:r>
              <a:rPr lang="sv-SE" dirty="0"/>
              <a:t>Genomgång incidentrapportering ENIA </a:t>
            </a:r>
          </a:p>
          <a:p>
            <a:pPr lvl="1"/>
            <a:r>
              <a:rPr lang="sv-SE" dirty="0"/>
              <a:t>Uppföljning av revisioner och övriga </a:t>
            </a:r>
            <a:r>
              <a:rPr lang="sv-SE" dirty="0" smtClean="0"/>
              <a:t>kontroller </a:t>
            </a:r>
          </a:p>
          <a:p>
            <a:pPr lvl="0"/>
            <a:r>
              <a:rPr lang="sv-SE" dirty="0" smtClean="0"/>
              <a:t>Utbildningar (HR)</a:t>
            </a:r>
          </a:p>
          <a:p>
            <a:pPr lvl="0"/>
            <a:r>
              <a:rPr lang="sv-SE" dirty="0" smtClean="0"/>
              <a:t>Föranmälda </a:t>
            </a:r>
            <a:r>
              <a:rPr lang="sv-SE" dirty="0"/>
              <a:t>frågor från personalorganisationer </a:t>
            </a:r>
          </a:p>
          <a:p>
            <a:pPr lvl="0"/>
            <a:r>
              <a:rPr lang="sv-SE" dirty="0"/>
              <a:t>Systematiskt arbetsmiljöarbete </a:t>
            </a:r>
          </a:p>
          <a:p>
            <a:pPr lvl="0"/>
            <a:r>
              <a:rPr lang="sv-SE" dirty="0"/>
              <a:t>Rapporter lokala kommittéer inkl. SAM lokalt</a:t>
            </a:r>
          </a:p>
          <a:p>
            <a:pPr lvl="0"/>
            <a:r>
              <a:rPr lang="sv-SE" dirty="0"/>
              <a:t>Uppgiftsfördelningar</a:t>
            </a:r>
          </a:p>
          <a:p>
            <a:pPr lvl="0"/>
            <a:r>
              <a:rPr lang="sv-SE" dirty="0"/>
              <a:t>Övriga frågor</a:t>
            </a:r>
          </a:p>
          <a:p>
            <a:pPr lvl="0"/>
            <a:r>
              <a:rPr lang="sv-SE" dirty="0"/>
              <a:t>Nästa möte</a:t>
            </a:r>
          </a:p>
          <a:p>
            <a:pPr marL="342900" lvl="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9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Årshjul</a:t>
            </a:r>
            <a:r>
              <a:rPr lang="sv-SE" dirty="0" smtClean="0"/>
              <a:t> för LAMK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420688" y="1439863"/>
          <a:ext cx="5921375" cy="31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93" y="0"/>
            <a:ext cx="2907007" cy="290222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034156" y="3807791"/>
            <a:ext cx="298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Årshjulet utgår från fyra möten/år. </a:t>
            </a:r>
          </a:p>
          <a:p>
            <a:r>
              <a:rPr lang="sv-SE" sz="800" dirty="0" smtClean="0"/>
              <a:t>Utifrån behov i respektive verksamhet kan eventuellt fler/färre möten/år vara relevant och kan i så fall beslutas av Ordförande efter samråd med skyddsombud och Chef HSSEQ.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418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Relation LAMK - CAMK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LAMK ska genomföras 1-3 veckor före CAMK</a:t>
            </a:r>
          </a:p>
          <a:p>
            <a:r>
              <a:rPr lang="sv-SE" dirty="0" smtClean="0"/>
              <a:t>Till CAMK rapporteras vidare:</a:t>
            </a:r>
            <a:br>
              <a:rPr lang="sv-SE" dirty="0" smtClean="0"/>
            </a:br>
            <a:r>
              <a:rPr lang="sv-SE" dirty="0" smtClean="0"/>
              <a:t>- koncerngemensamma frågeställningar</a:t>
            </a:r>
            <a:br>
              <a:rPr lang="sv-SE" dirty="0" smtClean="0"/>
            </a:br>
            <a:r>
              <a:rPr lang="sv-SE" dirty="0" smtClean="0"/>
              <a:t>- goda exempel att dela med sig av</a:t>
            </a:r>
            <a:br>
              <a:rPr lang="sv-SE" dirty="0" smtClean="0"/>
            </a:br>
            <a:r>
              <a:rPr lang="sv-SE" dirty="0" smtClean="0"/>
              <a:t>- frågor/diskussion av särskild vikt som är relevanta att lyfta</a:t>
            </a:r>
            <a:br>
              <a:rPr lang="sv-SE" dirty="0" smtClean="0"/>
            </a:br>
            <a:r>
              <a:rPr lang="sv-SE" dirty="0" smtClean="0"/>
              <a:t>Läggs in i agenda för CAMK minst en vecka före CAMK-mötet.</a:t>
            </a:r>
          </a:p>
        </p:txBody>
      </p:sp>
    </p:spTree>
    <p:extLst>
      <p:ext uri="{BB962C8B-B14F-4D97-AF65-F5344CB8AC3E}">
        <p14:creationId xmlns:p14="http://schemas.microsoft.com/office/powerpoint/2010/main" val="2944091909"/>
      </p:ext>
    </p:extLst>
  </p:cSld>
  <p:clrMapOvr>
    <a:masterClrMapping/>
  </p:clrMapOvr>
</p:sld>
</file>

<file path=ppt/theme/theme1.xml><?xml version="1.0" encoding="utf-8"?>
<a:theme xmlns:a="http://schemas.openxmlformats.org/drawingml/2006/main" name="Kraftringen-tema">
  <a:themeElements>
    <a:clrScheme name="Kraftringen - Ny">
      <a:dk1>
        <a:srgbClr val="0083AD"/>
      </a:dk1>
      <a:lt1>
        <a:sysClr val="window" lastClr="FFFFFF"/>
      </a:lt1>
      <a:dk2>
        <a:srgbClr val="00B7DD"/>
      </a:dk2>
      <a:lt2>
        <a:srgbClr val="FFFFFF"/>
      </a:lt2>
      <a:accent1>
        <a:srgbClr val="007DA8"/>
      </a:accent1>
      <a:accent2>
        <a:srgbClr val="00B7DD"/>
      </a:accent2>
      <a:accent3>
        <a:srgbClr val="F89D24"/>
      </a:accent3>
      <a:accent4>
        <a:srgbClr val="65C5E4"/>
      </a:accent4>
      <a:accent5>
        <a:srgbClr val="BEE3EF"/>
      </a:accent5>
      <a:accent6>
        <a:srgbClr val="00617B"/>
      </a:accent6>
      <a:hlink>
        <a:srgbClr val="007DA8"/>
      </a:hlink>
      <a:folHlink>
        <a:srgbClr val="F89D24"/>
      </a:folHlink>
    </a:clrScheme>
    <a:fontScheme name="Anpassat 1">
      <a:majorFont>
        <a:latin typeface="Neo Sans Std"/>
        <a:ea typeface=""/>
        <a:cs typeface=""/>
      </a:majorFont>
      <a:minorFont>
        <a:latin typeface="Neo Sans Std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a69b9c5831fc76e14ad24e8306756d8 [Read-Only]" id="{104DFDD8-C014-4494-AA4A-7A19892AFEB7}" vid="{4068C23F-F781-489A-8AD2-7F04132AFAB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Kraftringen_Mall</Template>
  <TotalTime>422</TotalTime>
  <Words>364</Words>
  <Application>Microsoft Office PowerPoint</Application>
  <PresentationFormat>Bildspel på skärmen (16:9)</PresentationFormat>
  <Paragraphs>60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Neo Sans Std</vt:lpstr>
      <vt:lpstr>Neo Sans Std Medium</vt:lpstr>
      <vt:lpstr>Kraftringen-tema</vt:lpstr>
      <vt:lpstr>PowerPoint-presentation</vt:lpstr>
      <vt:lpstr>Roller och ansvar</vt:lpstr>
      <vt:lpstr>Agenda för LAMK</vt:lpstr>
      <vt:lpstr>Agenda</vt:lpstr>
      <vt:lpstr>Årshjul för LAMK</vt:lpstr>
      <vt:lpstr>Relation LAMK - CAMK</vt:lpstr>
    </vt:vector>
  </TitlesOfParts>
  <Company>Kraftringen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Rosberg Åsa</dc:creator>
  <dc:description>Omarbetad 2014-10-10</dc:description>
  <cp:lastModifiedBy>Rosenbäck Katrin</cp:lastModifiedBy>
  <cp:revision>13</cp:revision>
  <dcterms:created xsi:type="dcterms:W3CDTF">2020-05-08T07:05:56Z</dcterms:created>
  <dcterms:modified xsi:type="dcterms:W3CDTF">2020-11-03T16:00:23Z</dcterms:modified>
</cp:coreProperties>
</file>