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  <p:sldMasterId id="2147483786" r:id="rId2"/>
    <p:sldMasterId id="2147483755" r:id="rId3"/>
    <p:sldMasterId id="2147483705" r:id="rId4"/>
    <p:sldMasterId id="2147483805" r:id="rId5"/>
    <p:sldMasterId id="2147483680" r:id="rId6"/>
  </p:sldMasterIdLst>
  <p:notesMasterIdLst>
    <p:notesMasterId r:id="rId13"/>
  </p:notesMasterIdLst>
  <p:sldIdLst>
    <p:sldId id="257" r:id="rId7"/>
    <p:sldId id="259" r:id="rId8"/>
    <p:sldId id="260" r:id="rId9"/>
    <p:sldId id="261" r:id="rId10"/>
    <p:sldId id="258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24" autoAdjust="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outlineViewPr>
    <p:cViewPr>
      <p:scale>
        <a:sx n="33" d="100"/>
        <a:sy n="33" d="100"/>
      </p:scale>
      <p:origin x="0" y="-5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E831-E503-442D-9A22-80208A54DF06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4D5D-E5B1-4C0A-8539-65877D539E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47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växt&#10;&#10;Automatiskt genererad beskrivning">
            <a:extLst>
              <a:ext uri="{FF2B5EF4-FFF2-40B4-BE49-F238E27FC236}">
                <a16:creationId xmlns:a16="http://schemas.microsoft.com/office/drawing/2014/main" id="{8C0133CC-99DC-4A52-ACF4-CA1F05ED8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3099506-DA51-4A73-8057-D2F1696C7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Du kan byta </a:t>
            </a:r>
            <a:r>
              <a:rPr lang="sv-SE" dirty="0" err="1"/>
              <a:t>startbild</a:t>
            </a:r>
            <a:r>
              <a:rPr lang="sv-SE" dirty="0"/>
              <a:t> via fliken Start - Layout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9" name="Ange datum">
            <a:extLst>
              <a:ext uri="{FF2B5EF4-FFF2-40B4-BE49-F238E27FC236}">
                <a16:creationId xmlns:a16="http://schemas.microsoft.com/office/drawing/2014/main" id="{EB85CE99-9EF7-4D7D-8234-931C74726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516" cy="6857711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-258" y="0"/>
            <a:ext cx="12192258" cy="6096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420696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3813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växt&#10;&#10;Automatiskt genererad beskrivning">
            <a:extLst>
              <a:ext uri="{FF2B5EF4-FFF2-40B4-BE49-F238E27FC236}">
                <a16:creationId xmlns:a16="http://schemas.microsoft.com/office/drawing/2014/main" id="{8C0133CC-99DC-4A52-ACF4-CA1F05ED8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49056E-EC41-44D1-BDDC-203902184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Du kan byta </a:t>
            </a:r>
            <a:r>
              <a:rPr lang="sv-SE" dirty="0" err="1"/>
              <a:t>startbild</a:t>
            </a:r>
            <a:r>
              <a:rPr lang="sv-SE" dirty="0"/>
              <a:t> via fliken Start - Layout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9" name="Ange datum">
            <a:extLst>
              <a:ext uri="{FF2B5EF4-FFF2-40B4-BE49-F238E27FC236}">
                <a16:creationId xmlns:a16="http://schemas.microsoft.com/office/drawing/2014/main" id="{EB85CE99-9EF7-4D7D-8234-931C74726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1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7A5A5834-62AC-4134-B291-10CE638A9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1"/>
          <a:stretch/>
        </p:blipFill>
        <p:spPr>
          <a:xfrm>
            <a:off x="-1" y="-1"/>
            <a:ext cx="12192001" cy="615224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F48C5F8-4969-4CAC-83BD-FB879B64C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200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8800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9" name="Ange datum">
            <a:extLst>
              <a:ext uri="{FF2B5EF4-FFF2-40B4-BE49-F238E27FC236}">
                <a16:creationId xmlns:a16="http://schemas.microsoft.com/office/drawing/2014/main" id="{1BF5A4DA-C1F0-4645-9054-033F8CA33E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60D6A71-501A-431C-8C2A-95D4DED23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1AB52CC-397F-4CD0-99A6-348FEB0C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12" name="Ange datum">
            <a:extLst>
              <a:ext uri="{FF2B5EF4-FFF2-40B4-BE49-F238E27FC236}">
                <a16:creationId xmlns:a16="http://schemas.microsoft.com/office/drawing/2014/main" id="{F2E33150-8DD0-44AD-8E52-3D22D423D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5815"/>
            <a:ext cx="12192000" cy="62228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5A6387-03D9-473A-B384-B7C5A8025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10" name="Ange datum">
            <a:extLst>
              <a:ext uri="{FF2B5EF4-FFF2-40B4-BE49-F238E27FC236}">
                <a16:creationId xmlns:a16="http://schemas.microsoft.com/office/drawing/2014/main" id="{40B96184-40CB-4559-8A4C-666CEAEB0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60D6A71-501A-431C-8C2A-95D4DED23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44754FB-9691-43FC-98BF-1B90FEC5CE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2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1"/>
          <a:stretch/>
        </p:blipFill>
        <p:spPr>
          <a:xfrm>
            <a:off x="-1" y="-1"/>
            <a:ext cx="12192001" cy="615224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9724BC6-AC9A-4E3E-A04A-FA5F07276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6400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7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5815"/>
            <a:ext cx="12192000" cy="62228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4DFDEF7-0692-40EE-8F26-2334B4FA6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18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äs, växt&#10;&#10;Automatiskt genererad beskrivning">
            <a:extLst>
              <a:ext uri="{FF2B5EF4-FFF2-40B4-BE49-F238E27FC236}">
                <a16:creationId xmlns:a16="http://schemas.microsoft.com/office/drawing/2014/main" id="{A491C1BD-04C2-4124-9C7B-4AF70B5F5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80E958D-4488-4481-AC37-5029FFF24C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8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E50B2-E541-42A2-B775-A0B3A59F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458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5" name="Ange datum">
            <a:extLst>
              <a:ext uri="{FF2B5EF4-FFF2-40B4-BE49-F238E27FC236}">
                <a16:creationId xmlns:a16="http://schemas.microsoft.com/office/drawing/2014/main" id="{5B209B9D-DB49-40EA-869E-DF62458329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</p:spTree>
    <p:extLst>
      <p:ext uri="{BB962C8B-B14F-4D97-AF65-F5344CB8AC3E}">
        <p14:creationId xmlns:p14="http://schemas.microsoft.com/office/powerpoint/2010/main" val="29721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715385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88956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5" name="Ange datum">
            <a:extLst>
              <a:ext uri="{FF2B5EF4-FFF2-40B4-BE49-F238E27FC236}">
                <a16:creationId xmlns:a16="http://schemas.microsoft.com/office/drawing/2014/main" id="{FC4E76C3-83E6-4882-BB5A-4AC4F771A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</p:spTree>
    <p:extLst>
      <p:ext uri="{BB962C8B-B14F-4D97-AF65-F5344CB8AC3E}">
        <p14:creationId xmlns:p14="http://schemas.microsoft.com/office/powerpoint/2010/main" val="227262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 anchorCtr="0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50315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05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892154-D568-4587-BBEB-81D42FA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2683" y="469075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79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E50B2-E541-42A2-B775-A0B3A59F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8276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3977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6244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892154-D568-4587-BBEB-81D42FA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2683" y="469075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06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038311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5038725" cy="3734925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EF3484F-C0EB-4C8E-AD2E-628D125978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57975" y="1052513"/>
            <a:ext cx="4478338" cy="48244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Använd denna rutan för främst diagram, tabell eller </a:t>
            </a:r>
            <a:r>
              <a:rPr lang="sv-SE" dirty="0" err="1"/>
              <a:t>SmartArt</a:t>
            </a:r>
            <a:r>
              <a:rPr lang="sv-SE" dirty="0"/>
              <a:t>. Klicka på ikonerna nedan…</a:t>
            </a:r>
          </a:p>
        </p:txBody>
      </p:sp>
    </p:spTree>
    <p:extLst>
      <p:ext uri="{BB962C8B-B14F-4D97-AF65-F5344CB8AC3E}">
        <p14:creationId xmlns:p14="http://schemas.microsoft.com/office/powerpoint/2010/main" val="119562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352943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4" y="2143432"/>
            <a:ext cx="5353358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6624000" y="1072800"/>
            <a:ext cx="4510311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2141740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57" y="1072800"/>
            <a:ext cx="5134873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1042" y="2143432"/>
            <a:ext cx="5135271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1057274" y="1072800"/>
            <a:ext cx="4730400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576395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8" y="1072800"/>
            <a:ext cx="10078625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105840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626407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939888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516" cy="6857711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-258" y="0"/>
            <a:ext cx="12192258" cy="6096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64935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2026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5" name="Ange datum">
            <a:extLst>
              <a:ext uri="{FF2B5EF4-FFF2-40B4-BE49-F238E27FC236}">
                <a16:creationId xmlns:a16="http://schemas.microsoft.com/office/drawing/2014/main" id="{8BE80A54-A472-4C06-88EE-127D44CE3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</p:spTree>
    <p:extLst>
      <p:ext uri="{BB962C8B-B14F-4D97-AF65-F5344CB8AC3E}">
        <p14:creationId xmlns:p14="http://schemas.microsoft.com/office/powerpoint/2010/main" val="217738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63922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387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92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81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038311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5038725" cy="3734925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EF3484F-C0EB-4C8E-AD2E-628D125978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57975" y="1052513"/>
            <a:ext cx="4478338" cy="48244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Använd denna rutan för främst diagram, tabell eller </a:t>
            </a:r>
            <a:r>
              <a:rPr lang="sv-SE" dirty="0" err="1"/>
              <a:t>SmartArt</a:t>
            </a:r>
            <a:r>
              <a:rPr lang="sv-SE" dirty="0"/>
              <a:t>. Klicka på ikonerna nedan…</a:t>
            </a:r>
          </a:p>
        </p:txBody>
      </p:sp>
    </p:spTree>
    <p:extLst>
      <p:ext uri="{BB962C8B-B14F-4D97-AF65-F5344CB8AC3E}">
        <p14:creationId xmlns:p14="http://schemas.microsoft.com/office/powerpoint/2010/main" val="20952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352943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4" y="2143432"/>
            <a:ext cx="5353358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6624000" y="1072800"/>
            <a:ext cx="4512313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377854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58" y="1072800"/>
            <a:ext cx="5134856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1042" y="2143432"/>
            <a:ext cx="5135271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1057274" y="1072800"/>
            <a:ext cx="4730400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04125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8" y="1072800"/>
            <a:ext cx="10078625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105840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626280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814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418F3A3-2C62-4D3E-AB0D-F72792101B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9" r:id="rId3"/>
    <p:sldLayoutId id="2147483735" r:id="rId4"/>
    <p:sldLayoutId id="2147483784" r:id="rId5"/>
    <p:sldLayoutId id="2147483734" r:id="rId6"/>
    <p:sldLayoutId id="2147483778" r:id="rId7"/>
    <p:sldLayoutId id="2147483785" r:id="rId8"/>
    <p:sldLayoutId id="2147483782" r:id="rId9"/>
    <p:sldLayoutId id="2147483781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7015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ADE45D2-24CD-48C8-982B-82F6ACF92E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802" r:id="rId2"/>
    <p:sldLayoutId id="2147483803" r:id="rId3"/>
    <p:sldLayoutId id="2147483804" r:id="rId4"/>
    <p:sldLayoutId id="2147483798" r:id="rId5"/>
    <p:sldLayoutId id="2147483799" r:id="rId6"/>
    <p:sldLayoutId id="2147483800" r:id="rId7"/>
    <p:sldLayoutId id="214748380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78765EB-5016-47E2-BFAC-0C6BD63B23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1" r:id="rId2"/>
    <p:sldLayoutId id="214748376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6CF7A89-2F56-4963-B7EB-25881CD9B2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0" r:id="rId2"/>
    <p:sldLayoutId id="214748371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5C200E9-5FE2-4CD9-B3A9-97E461BCB96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663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665" userDrawn="1">
          <p15:clr>
            <a:srgbClr val="F26B43"/>
          </p15:clr>
        </p15:guide>
        <p15:guide id="7" pos="701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5189416-F619-4BFF-BBF0-7C10132073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68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llnollan.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26">
            <a:extLst>
              <a:ext uri="{FF2B5EF4-FFF2-40B4-BE49-F238E27FC236}">
                <a16:creationId xmlns:a16="http://schemas.microsoft.com/office/drawing/2014/main" id="{CACF9113-89D4-47C0-9B48-06B046D59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Upphandling – viktiga faktorer för att säkra arbetsmiljön?</a:t>
            </a:r>
            <a:endParaRPr lang="sv-SE" dirty="0"/>
          </a:p>
        </p:txBody>
      </p:sp>
      <p:sp>
        <p:nvSpPr>
          <p:cNvPr id="28" name="Underrubrik 27">
            <a:extLst>
              <a:ext uri="{FF2B5EF4-FFF2-40B4-BE49-F238E27FC236}">
                <a16:creationId xmlns:a16="http://schemas.microsoft.com/office/drawing/2014/main" id="{CD830A8B-AF9B-41E8-9F78-776E0C306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4423"/>
            <a:ext cx="9144000" cy="1095469"/>
          </a:xfrm>
        </p:spPr>
        <p:txBody>
          <a:bodyPr/>
          <a:lstStyle/>
          <a:p>
            <a:r>
              <a:rPr lang="sv-SE" dirty="0" err="1" smtClean="0"/>
              <a:t>Sobona</a:t>
            </a:r>
            <a:r>
              <a:rPr lang="sv-SE" dirty="0" smtClean="0"/>
              <a:t> Arbetsmiljönätverksträff, Stockholm</a:t>
            </a:r>
            <a:endParaRPr lang="sv-SE" dirty="0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60B5BE5D-9516-4BEA-946A-3E0F75CB6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2020-02-05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07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7689" y="916046"/>
            <a:ext cx="10076400" cy="986400"/>
          </a:xfrm>
        </p:spPr>
        <p:txBody>
          <a:bodyPr/>
          <a:lstStyle/>
          <a:p>
            <a:r>
              <a:rPr lang="sv-SE" dirty="0" smtClean="0"/>
              <a:t>Hur jobbar energiföretagen med krav vid upphandlingar?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7689" y="1902446"/>
            <a:ext cx="10076400" cy="4224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2600" b="1" dirty="0" smtClean="0"/>
              <a:t>Exempel inom nätverket</a:t>
            </a:r>
          </a:p>
          <a:p>
            <a:r>
              <a:rPr lang="sv-SE" dirty="0" smtClean="0"/>
              <a:t>Någon har identifierat arbetsmiljökritiska upphandlingar (som del av QMA-krav). Upphandlingarna görs inte via inköp utan hanteras av verksamheten och avser: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Arbetsredskap &amp; fordon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Personlig skyddsutrustning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Om- och nybyggnationer (inga specifika krav)</a:t>
            </a:r>
          </a:p>
          <a:p>
            <a:r>
              <a:rPr lang="sv-SE" dirty="0"/>
              <a:t>Språkkrav i upphandlingar</a:t>
            </a:r>
          </a:p>
          <a:p>
            <a:r>
              <a:rPr lang="sv-SE" dirty="0" smtClean="0"/>
              <a:t>Fråga </a:t>
            </a:r>
            <a:r>
              <a:rPr lang="sv-SE" dirty="0"/>
              <a:t>hos inköp resulterade i en arbetsgrupp inom produktion med fokus beställaransvar. Det har identifierats ett behov/centralt stöd avseende miljö och </a:t>
            </a:r>
            <a:r>
              <a:rPr lang="sv-SE" dirty="0" err="1"/>
              <a:t>arbetsmniljö</a:t>
            </a:r>
            <a:r>
              <a:rPr lang="sv-SE" dirty="0"/>
              <a:t>. Det finns egna krav i bolagen för specifika upphandlingar, men det är sämre i ramavtalen. </a:t>
            </a:r>
            <a:endParaRPr lang="sv-SE" dirty="0" smtClean="0"/>
          </a:p>
          <a:p>
            <a:r>
              <a:rPr lang="sv-SE" dirty="0" smtClean="0"/>
              <a:t>Beställarkontroller avseende efterlevnad av avtalen tillsammans med inköp/extern part</a:t>
            </a:r>
          </a:p>
          <a:p>
            <a:r>
              <a:rPr lang="sv-SE" dirty="0" smtClean="0"/>
              <a:t>Revision vid utföranden genom ex. morgonmöte, riskbedömning innan arbetet startar och ”kontrollant” på plats</a:t>
            </a:r>
          </a:p>
          <a:p>
            <a:r>
              <a:rPr lang="sv-SE" dirty="0" smtClean="0"/>
              <a:t>Kontroll genom uppstartsmöten</a:t>
            </a:r>
          </a:p>
        </p:txBody>
      </p:sp>
    </p:spTree>
    <p:extLst>
      <p:ext uri="{BB962C8B-B14F-4D97-AF65-F5344CB8AC3E}">
        <p14:creationId xmlns:p14="http://schemas.microsoft.com/office/powerpoint/2010/main" val="9386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7689" y="902983"/>
            <a:ext cx="10076400" cy="986400"/>
          </a:xfrm>
        </p:spPr>
        <p:txBody>
          <a:bodyPr/>
          <a:lstStyle/>
          <a:p>
            <a:r>
              <a:rPr lang="sv-SE" dirty="0" smtClean="0"/>
              <a:t>Hur jobbar energiföretagen med krav vid upphandlingar? (forts.)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7689" y="1985554"/>
            <a:ext cx="10076400" cy="44413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600" b="1" dirty="0" smtClean="0"/>
              <a:t>Exempel på krav &amp; frågeställningar vid upphandling kopplade till bygg- och anläggningsarbete</a:t>
            </a:r>
          </a:p>
          <a:p>
            <a:r>
              <a:rPr lang="sv-SE" sz="2100" dirty="0" smtClean="0"/>
              <a:t>Diskussion om möjligheten att överlämna byggherreansvaret till extern part (AML 3 kap., 7c §) – rekommendation från </a:t>
            </a:r>
            <a:r>
              <a:rPr lang="sv-SE" sz="2100" dirty="0" err="1" smtClean="0"/>
              <a:t>Sobona</a:t>
            </a:r>
            <a:r>
              <a:rPr lang="sv-SE" sz="2100" dirty="0" smtClean="0"/>
              <a:t> (Ann-Charlotte) är att aldrig överlåta byggherreansvaret.</a:t>
            </a:r>
          </a:p>
          <a:p>
            <a:r>
              <a:rPr lang="sv-SE" sz="2100" dirty="0" smtClean="0"/>
              <a:t>Inkludera byggherrekontroll av projektledare i upphandlingen (med möjlighet att stoppa jobb). Kraven kontrolleras senare genom: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Stickprov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Kontroll på plats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Revision (större perspektiv än arbetsmiljö)</a:t>
            </a:r>
          </a:p>
          <a:p>
            <a:r>
              <a:rPr lang="sv-SE" sz="2100" dirty="0" smtClean="0"/>
              <a:t>Krav på BAS-P/-U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/>
              <a:t>Praktisk erfarenhet för ett specifikt jobb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/>
              <a:t>Tillgänglighetskrav för BAS-U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/>
              <a:t>Börjat titta på lägstanivåkrav</a:t>
            </a:r>
          </a:p>
          <a:p>
            <a:r>
              <a:rPr lang="sv-SE" sz="2100" dirty="0" smtClean="0"/>
              <a:t>Någon håller på att fastställa krav på </a:t>
            </a:r>
            <a:r>
              <a:rPr lang="sv-SE" sz="2100" dirty="0" err="1" smtClean="0"/>
              <a:t>luckvakt</a:t>
            </a:r>
            <a:r>
              <a:rPr lang="sv-SE" sz="2100" dirty="0" smtClean="0"/>
              <a:t> vid upphandling som inkluderar: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/>
              <a:t>Räddningsplan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Krav för arbete i </a:t>
            </a:r>
            <a:r>
              <a:rPr lang="sv-SE" dirty="0"/>
              <a:t>kammare – aldrig ensamarbete, gasmätning innan inträde, personlig gasmätare på dem som </a:t>
            </a:r>
            <a:r>
              <a:rPr lang="sv-SE" dirty="0" smtClean="0"/>
              <a:t>jobbar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Är det tillåtet med headset för att bevaka flera jobb samtidigt? Ingen i gruppen hade tagit ställning till detta.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61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Kan </a:t>
            </a:r>
            <a:r>
              <a:rPr lang="sv-SE" dirty="0" err="1" smtClean="0"/>
              <a:t>Sobona</a:t>
            </a:r>
            <a:r>
              <a:rPr lang="sv-SE" dirty="0" smtClean="0"/>
              <a:t> hjälpa till med generella krav?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Nej inte i dagsläget, men </a:t>
            </a:r>
            <a:r>
              <a:rPr lang="sv-SE" dirty="0" err="1" smtClean="0"/>
              <a:t>Sobona</a:t>
            </a:r>
            <a:r>
              <a:rPr lang="sv-SE" dirty="0" smtClean="0"/>
              <a:t> tipsar om:</a:t>
            </a:r>
          </a:p>
          <a:p>
            <a:r>
              <a:rPr lang="sv-SE" dirty="0" smtClean="0"/>
              <a:t>Hålla </a:t>
            </a:r>
            <a:r>
              <a:rPr lang="sv-SE" dirty="0"/>
              <a:t>Nollan (</a:t>
            </a:r>
            <a:r>
              <a:rPr lang="sv-SE" dirty="0">
                <a:hlinkClick r:id="rId2"/>
              </a:rPr>
              <a:t>https://www.hallnollan.se</a:t>
            </a:r>
            <a:r>
              <a:rPr lang="sv-SE" dirty="0" smtClean="0">
                <a:hlinkClick r:id="rId2"/>
              </a:rPr>
              <a:t>/</a:t>
            </a:r>
            <a:r>
              <a:rPr lang="sv-SE" dirty="0" smtClean="0"/>
              <a:t>) 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 smtClean="0"/>
              <a:t>Har tagit fram utbildning för byggherrar </a:t>
            </a:r>
            <a:br>
              <a:rPr lang="sv-SE" dirty="0" smtClean="0"/>
            </a:br>
            <a:r>
              <a:rPr lang="sv-SE" dirty="0" smtClean="0"/>
              <a:t>Ex. </a:t>
            </a:r>
            <a:r>
              <a:rPr lang="sv-SE" i="1" dirty="0" smtClean="0"/>
              <a:t>Före bygga – byggherrens roll för en säker arbetsmiljö</a:t>
            </a:r>
          </a:p>
          <a:p>
            <a:r>
              <a:rPr lang="sv-SE" dirty="0" smtClean="0"/>
              <a:t>Föreningen Byggherrar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/>
              <a:t>Har tagit fram krav vid upphandling</a:t>
            </a:r>
          </a:p>
          <a:p>
            <a:pPr lvl="1">
              <a:buFont typeface="Corbel" panose="020B0503020204020204" pitchFamily="34" charset="0"/>
              <a:buChar char="⁻"/>
            </a:pPr>
            <a:r>
              <a:rPr lang="sv-SE" dirty="0"/>
              <a:t>Ann-Charlotte kan förmedla kontakter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8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7689" y="764023"/>
            <a:ext cx="10076400" cy="986400"/>
          </a:xfrm>
        </p:spPr>
        <p:txBody>
          <a:bodyPr/>
          <a:lstStyle/>
          <a:p>
            <a:r>
              <a:rPr lang="sv-SE" dirty="0" smtClean="0"/>
              <a:t>Andra frågor &amp; tips som kom upp vid diskussionerna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7689" y="1750423"/>
            <a:ext cx="10076400" cy="44544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100" b="1" dirty="0" smtClean="0"/>
              <a:t>Ett företag…</a:t>
            </a:r>
          </a:p>
          <a:p>
            <a:r>
              <a:rPr lang="sv-SE" dirty="0" smtClean="0"/>
              <a:t>… har stött på asbest vid byte av mätare i fastigheter, vilket väckt frågor om hur det ska hanteras och vem som ska stå för kostnaderna för sanering (fastighetsägaren eller energiföretaget). En projektgrupp har skapats för hantering av frågan.</a:t>
            </a:r>
          </a:p>
          <a:p>
            <a:r>
              <a:rPr lang="sv-SE" dirty="0" smtClean="0"/>
              <a:t>… nämnde att de hanterar alla arbeten som bygg- och anläggningsarbete och de har stående arbetsmiljöplaner för korta jobb.</a:t>
            </a:r>
          </a:p>
          <a:p>
            <a:r>
              <a:rPr lang="sv-SE" dirty="0" smtClean="0"/>
              <a:t>…undersöker om skyddsronder kan </a:t>
            </a:r>
            <a:r>
              <a:rPr lang="sv-SE" dirty="0" err="1" smtClean="0"/>
              <a:t>genoföras</a:t>
            </a:r>
            <a:r>
              <a:rPr lang="sv-SE" dirty="0" smtClean="0"/>
              <a:t> </a:t>
            </a:r>
            <a:r>
              <a:rPr lang="sv-SE" dirty="0" err="1" smtClean="0"/>
              <a:t>mha</a:t>
            </a:r>
            <a:r>
              <a:rPr lang="sv-SE" dirty="0" smtClean="0"/>
              <a:t> </a:t>
            </a:r>
            <a:r>
              <a:rPr lang="sv-SE" dirty="0" err="1" smtClean="0"/>
              <a:t>FaceTime</a:t>
            </a:r>
            <a:endParaRPr lang="sv-SE" dirty="0" smtClean="0"/>
          </a:p>
          <a:p>
            <a:r>
              <a:rPr lang="sv-SE" dirty="0" smtClean="0"/>
              <a:t>…ber personal på arbetsplatsen att göra en första kontroll av platsen och skicka sms med                till beställaren om allt är ok.</a:t>
            </a:r>
          </a:p>
          <a:p>
            <a:r>
              <a:rPr lang="sv-SE" dirty="0" smtClean="0"/>
              <a:t>… tipsar om att bjuda in inköp till BAS-P/-U utbildningar för att de ska få ökad kunskap om och förståelse för frågorna och kraven.</a:t>
            </a:r>
          </a:p>
          <a:p>
            <a:r>
              <a:rPr lang="sv-SE" dirty="0" smtClean="0"/>
              <a:t>… gör riskbedömning och arbetsberedning samtidigt. Arbetsberedningen ska planeras i förväg och godkännas av någon med arbetsmiljöansvar. Alla utförarna ska sedan signera arbetsberedningen på plats innan arbetet startar.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112" y="3814353"/>
            <a:ext cx="531113" cy="5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Anteckningar från mötet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45cb38e0-07d5-47e7-9062-518dbc6c8a88@EURP189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3282" y="1015392"/>
            <a:ext cx="6498049" cy="48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-standard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4D195B60-EE34-4AE2-8ADA-551EF6BF1AE5}"/>
    </a:ext>
  </a:extLst>
</a:theme>
</file>

<file path=ppt/theme/theme2.xml><?xml version="1.0" encoding="utf-8"?>
<a:theme xmlns:a="http://schemas.openxmlformats.org/drawingml/2006/main" name="Avsnitts- och Start/slutbilder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1E310987-61E5-4225-90A5-FD313AE1003A}"/>
    </a:ext>
  </a:extLst>
</a:theme>
</file>

<file path=ppt/theme/theme3.xml><?xml version="1.0" encoding="utf-8"?>
<a:theme xmlns:a="http://schemas.openxmlformats.org/drawingml/2006/main" name="GE-Grön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B8D4567F-6E3D-471F-BA8C-217153FDB148}"/>
    </a:ext>
  </a:extLst>
</a:theme>
</file>

<file path=ppt/theme/theme4.xml><?xml version="1.0" encoding="utf-8"?>
<a:theme xmlns:a="http://schemas.openxmlformats.org/drawingml/2006/main" name="GE-Blå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5196A32B-2D6F-46D8-B374-7A416D896DDF}"/>
    </a:ext>
  </a:extLst>
</a:theme>
</file>

<file path=ppt/theme/theme5.xml><?xml version="1.0" encoding="utf-8"?>
<a:theme xmlns:a="http://schemas.openxmlformats.org/drawingml/2006/main" name="GE-standard med blå rubriker">
  <a:themeElements>
    <a:clrScheme name="Anpassat 1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7AAD3E"/>
      </a:accent1>
      <a:accent2>
        <a:srgbClr val="5CA1C4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74E9A9E3-537F-4520-B352-457B8E2FD9E6}"/>
    </a:ext>
  </a:extLst>
</a:theme>
</file>

<file path=ppt/theme/theme6.xml><?xml version="1.0" encoding="utf-8"?>
<a:theme xmlns:a="http://schemas.openxmlformats.org/drawingml/2006/main" name="GE-Lila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1112F95E-AF5F-4817-98DB-86A822DD8E7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510</Words>
  <Application>Microsoft Office PowerPoint</Application>
  <PresentationFormat>Bredbild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Arial</vt:lpstr>
      <vt:lpstr>Calibri</vt:lpstr>
      <vt:lpstr>Corbel</vt:lpstr>
      <vt:lpstr>GE-standard</vt:lpstr>
      <vt:lpstr>Avsnitts- och Start/slutbilder</vt:lpstr>
      <vt:lpstr>GE-Grön</vt:lpstr>
      <vt:lpstr>GE-Blå</vt:lpstr>
      <vt:lpstr>GE-standard med blå rubriker</vt:lpstr>
      <vt:lpstr>GE-Lila</vt:lpstr>
      <vt:lpstr>Upphandling – viktiga faktorer för att säkra arbetsmiljön?</vt:lpstr>
      <vt:lpstr>Hur jobbar energiföretagen med krav vid upphandlingar?</vt:lpstr>
      <vt:lpstr>Hur jobbar energiföretagen med krav vid upphandlingar? (forts.)</vt:lpstr>
      <vt:lpstr>Kan Sobona hjälpa till med generella krav?</vt:lpstr>
      <vt:lpstr>Andra frågor &amp; tips som kom upp vid diskussionerna</vt:lpstr>
      <vt:lpstr>Anteckningar från mötet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2020-03-18T14:08:37Z</dcterms:created>
  <dcterms:modified xsi:type="dcterms:W3CDTF">2020-03-18T17:41:06Z</dcterms:modified>
</cp:coreProperties>
</file>