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0" r:id="rId1"/>
    <p:sldMasterId id="2147483786" r:id="rId2"/>
    <p:sldMasterId id="2147483755" r:id="rId3"/>
    <p:sldMasterId id="2147483705" r:id="rId4"/>
    <p:sldMasterId id="2147483805" r:id="rId5"/>
    <p:sldMasterId id="2147483680" r:id="rId6"/>
  </p:sldMasterIdLst>
  <p:notesMasterIdLst>
    <p:notesMasterId r:id="rId11"/>
  </p:notesMasterIdLst>
  <p:sldIdLst>
    <p:sldId id="257" r:id="rId7"/>
    <p:sldId id="258" r:id="rId8"/>
    <p:sldId id="260" r:id="rId9"/>
    <p:sldId id="261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24" autoAdjust="0"/>
  </p:normalViewPr>
  <p:slideViewPr>
    <p:cSldViewPr snapToGrid="0">
      <p:cViewPr varScale="1">
        <p:scale>
          <a:sx n="107" d="100"/>
          <a:sy n="107" d="100"/>
        </p:scale>
        <p:origin x="524" y="92"/>
      </p:cViewPr>
      <p:guideLst/>
    </p:cSldViewPr>
  </p:slideViewPr>
  <p:outlineViewPr>
    <p:cViewPr>
      <p:scale>
        <a:sx n="33" d="100"/>
        <a:sy n="33" d="100"/>
      </p:scale>
      <p:origin x="0" y="-587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2E831-E503-442D-9A22-80208A54DF06}" type="datetimeFigureOut">
              <a:rPr lang="sv-SE" smtClean="0"/>
              <a:t>2020-09-24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A4D5D-E5B1-4C0A-8539-65877D539E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9472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/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gräs, växt&#10;&#10;Automatiskt genererad beskrivning">
            <a:extLst>
              <a:ext uri="{FF2B5EF4-FFF2-40B4-BE49-F238E27FC236}">
                <a16:creationId xmlns:a16="http://schemas.microsoft.com/office/drawing/2014/main" id="{8C0133CC-99DC-4A52-ACF4-CA1F05ED87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D3099506-DA51-4A73-8057-D2F1696C7C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9904"/>
            <a:ext cx="12192000" cy="76809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1F6FBE9-C579-4954-AF87-8F3074C239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735565"/>
            <a:ext cx="9144000" cy="1638000"/>
          </a:xfrm>
        </p:spPr>
        <p:txBody>
          <a:bodyPr anchor="b">
            <a:normAutofit/>
          </a:bodyPr>
          <a:lstStyle>
            <a:lvl1pPr algn="ctr">
              <a:defRPr sz="5400" b="1" spc="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Du kan byta </a:t>
            </a:r>
            <a:r>
              <a:rPr lang="sv-SE" dirty="0" err="1"/>
              <a:t>startbild</a:t>
            </a:r>
            <a:r>
              <a:rPr lang="sv-SE" dirty="0"/>
              <a:t> via fliken Start - Layout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76DF36A-9F88-44BB-9A31-7159A0A3F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49637"/>
            <a:ext cx="9144000" cy="1095469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9" name="Ange datum">
            <a:extLst>
              <a:ext uri="{FF2B5EF4-FFF2-40B4-BE49-F238E27FC236}">
                <a16:creationId xmlns:a16="http://schemas.microsoft.com/office/drawing/2014/main" id="{EB85CE99-9EF7-4D7D-8234-931C747269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4400" y="4690750"/>
            <a:ext cx="2743200" cy="4320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Ange datum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842D1FD-CD96-48D5-93F5-F88B8629571C}"/>
              </a:ext>
            </a:extLst>
          </p:cNvPr>
          <p:cNvSpPr txBox="1"/>
          <p:nvPr userDrawn="1"/>
        </p:nvSpPr>
        <p:spPr>
          <a:xfrm>
            <a:off x="10174942" y="6330783"/>
            <a:ext cx="1846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rgbClr val="545454"/>
                </a:solidFill>
              </a:rPr>
              <a:t>En del av Göteborgs Stad</a:t>
            </a:r>
          </a:p>
        </p:txBody>
      </p:sp>
      <p:pic>
        <p:nvPicPr>
          <p:cNvPr id="10" name="Logo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70" y="6316282"/>
            <a:ext cx="1926952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12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hidden="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"/>
            <a:ext cx="12192516" cy="6857711"/>
          </a:xfrm>
          <a:prstGeom prst="rect">
            <a:avLst/>
          </a:prstGeom>
        </p:spPr>
      </p:pic>
      <p:sp>
        <p:nvSpPr>
          <p:cNvPr id="4" name="Platshållare för bild 3"/>
          <p:cNvSpPr>
            <a:spLocks noGrp="1"/>
          </p:cNvSpPr>
          <p:nvPr>
            <p:ph type="pic" sz="quarter" idx="12" hasCustomPrompt="1"/>
          </p:nvPr>
        </p:nvSpPr>
        <p:spPr>
          <a:xfrm>
            <a:off x="-258" y="0"/>
            <a:ext cx="12192258" cy="60960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för att infoga en bild</a:t>
            </a:r>
          </a:p>
        </p:txBody>
      </p:sp>
    </p:spTree>
    <p:extLst>
      <p:ext uri="{BB962C8B-B14F-4D97-AF65-F5344CB8AC3E}">
        <p14:creationId xmlns:p14="http://schemas.microsoft.com/office/powerpoint/2010/main" val="4206966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F6FBE9-C579-4954-AF87-8F3074C239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87965"/>
            <a:ext cx="9144000" cy="1638000"/>
          </a:xfrm>
        </p:spPr>
        <p:txBody>
          <a:bodyPr anchor="b">
            <a:normAutofit/>
          </a:bodyPr>
          <a:lstStyle>
            <a:lvl1pPr algn="ctr">
              <a:defRPr sz="5400" b="1" spc="0" baseline="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3138136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/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gräs, växt&#10;&#10;Automatiskt genererad beskrivning">
            <a:extLst>
              <a:ext uri="{FF2B5EF4-FFF2-40B4-BE49-F238E27FC236}">
                <a16:creationId xmlns:a16="http://schemas.microsoft.com/office/drawing/2014/main" id="{8C0133CC-99DC-4A52-ACF4-CA1F05ED87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5349056E-EC41-44D1-BDDC-203902184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9904"/>
            <a:ext cx="12192000" cy="76809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1F6FBE9-C579-4954-AF87-8F3074C239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735565"/>
            <a:ext cx="9144000" cy="1638000"/>
          </a:xfrm>
        </p:spPr>
        <p:txBody>
          <a:bodyPr anchor="b">
            <a:normAutofit/>
          </a:bodyPr>
          <a:lstStyle>
            <a:lvl1pPr algn="ctr">
              <a:defRPr sz="5400" b="1" spc="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Du kan byta </a:t>
            </a:r>
            <a:r>
              <a:rPr lang="sv-SE" dirty="0" err="1"/>
              <a:t>startbild</a:t>
            </a:r>
            <a:r>
              <a:rPr lang="sv-SE" dirty="0"/>
              <a:t> via fliken Start - Layout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76DF36A-9F88-44BB-9A31-7159A0A3F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49637"/>
            <a:ext cx="9144000" cy="1095469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sv-SE" dirty="0"/>
          </a:p>
        </p:txBody>
      </p:sp>
      <p:sp>
        <p:nvSpPr>
          <p:cNvPr id="9" name="Ange datum">
            <a:extLst>
              <a:ext uri="{FF2B5EF4-FFF2-40B4-BE49-F238E27FC236}">
                <a16:creationId xmlns:a16="http://schemas.microsoft.com/office/drawing/2014/main" id="{EB85CE99-9EF7-4D7D-8234-931C747269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4400" y="4690750"/>
            <a:ext cx="2743200" cy="4320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Ange datum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842D1FD-CD96-48D5-93F5-F88B8629571C}"/>
              </a:ext>
            </a:extLst>
          </p:cNvPr>
          <p:cNvSpPr txBox="1"/>
          <p:nvPr userDrawn="1"/>
        </p:nvSpPr>
        <p:spPr>
          <a:xfrm>
            <a:off x="10174942" y="6330783"/>
            <a:ext cx="1846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rgbClr val="545454"/>
                </a:solidFill>
              </a:rPr>
              <a:t>En del av Göteborgs Stad</a:t>
            </a:r>
          </a:p>
        </p:txBody>
      </p:sp>
      <p:pic>
        <p:nvPicPr>
          <p:cNvPr id="10" name="Logo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70" y="6316282"/>
            <a:ext cx="1926952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10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/slut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7A5A5834-62AC-4134-B291-10CE638A91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291"/>
          <a:stretch/>
        </p:blipFill>
        <p:spPr>
          <a:xfrm>
            <a:off x="-1" y="-1"/>
            <a:ext cx="12192001" cy="6152249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AF48C5F8-4969-4CAC-83BD-FB879B64C5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9904"/>
            <a:ext cx="12192000" cy="76809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1F6FBE9-C579-4954-AF87-8F3074C23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5200"/>
            <a:ext cx="9144000" cy="1638000"/>
          </a:xfrm>
        </p:spPr>
        <p:txBody>
          <a:bodyPr anchor="b">
            <a:normAutofit/>
          </a:bodyPr>
          <a:lstStyle>
            <a:lvl1pPr algn="ctr">
              <a:defRPr sz="5400" b="1" spc="0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76DF36A-9F88-44BB-9A31-7159A0A3F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48800"/>
            <a:ext cx="9144000" cy="1095469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sv-SE" dirty="0"/>
          </a:p>
        </p:txBody>
      </p:sp>
      <p:sp>
        <p:nvSpPr>
          <p:cNvPr id="9" name="Ange datum">
            <a:extLst>
              <a:ext uri="{FF2B5EF4-FFF2-40B4-BE49-F238E27FC236}">
                <a16:creationId xmlns:a16="http://schemas.microsoft.com/office/drawing/2014/main" id="{1BF5A4DA-C1F0-4645-9054-033F8CA33E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4400" y="4690750"/>
            <a:ext cx="2743200" cy="4320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Ange datum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842D1FD-CD96-48D5-93F5-F88B8629571C}"/>
              </a:ext>
            </a:extLst>
          </p:cNvPr>
          <p:cNvSpPr txBox="1"/>
          <p:nvPr userDrawn="1"/>
        </p:nvSpPr>
        <p:spPr>
          <a:xfrm>
            <a:off x="10174942" y="6330783"/>
            <a:ext cx="1846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rgbClr val="545454"/>
                </a:solidFill>
              </a:rPr>
              <a:t>En del av Göteborgs Stad</a:t>
            </a:r>
          </a:p>
        </p:txBody>
      </p:sp>
      <p:pic>
        <p:nvPicPr>
          <p:cNvPr id="10" name="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70" y="6316282"/>
            <a:ext cx="1926952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58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/slut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E60D6A71-501A-431C-8C2A-95D4DED23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61AB52CC-397F-4CD0-99A6-348FEB0C75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9904"/>
            <a:ext cx="12192000" cy="76809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1F6FBE9-C579-4954-AF87-8F3074C23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5565"/>
            <a:ext cx="9144000" cy="1638000"/>
          </a:xfrm>
        </p:spPr>
        <p:txBody>
          <a:bodyPr anchor="b">
            <a:normAutofit/>
          </a:bodyPr>
          <a:lstStyle>
            <a:lvl1pPr algn="ctr">
              <a:defRPr sz="5400" b="1" spc="0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76DF36A-9F88-44BB-9A31-7159A0A3F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49637"/>
            <a:ext cx="9144000" cy="1095469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sv-SE" dirty="0"/>
          </a:p>
        </p:txBody>
      </p:sp>
      <p:sp>
        <p:nvSpPr>
          <p:cNvPr id="12" name="Ange datum">
            <a:extLst>
              <a:ext uri="{FF2B5EF4-FFF2-40B4-BE49-F238E27FC236}">
                <a16:creationId xmlns:a16="http://schemas.microsoft.com/office/drawing/2014/main" id="{F2E33150-8DD0-44AD-8E52-3D22D423D1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4400" y="4690750"/>
            <a:ext cx="2743200" cy="4320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Ange datum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842D1FD-CD96-48D5-93F5-F88B8629571C}"/>
              </a:ext>
            </a:extLst>
          </p:cNvPr>
          <p:cNvSpPr txBox="1"/>
          <p:nvPr userDrawn="1"/>
        </p:nvSpPr>
        <p:spPr>
          <a:xfrm>
            <a:off x="10174942" y="6330783"/>
            <a:ext cx="1846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rgbClr val="545454"/>
                </a:solidFill>
              </a:rPr>
              <a:t>En del av Göteborgs Stad</a:t>
            </a:r>
          </a:p>
        </p:txBody>
      </p:sp>
      <p:pic>
        <p:nvPicPr>
          <p:cNvPr id="11" name="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70" y="6316282"/>
            <a:ext cx="1926952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54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/slutbil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5815"/>
            <a:ext cx="12192000" cy="622285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055A6387-03D9-473A-B384-B7C5A80251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9904"/>
            <a:ext cx="12192000" cy="76809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1F6FBE9-C579-4954-AF87-8F3074C23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5565"/>
            <a:ext cx="9144000" cy="1638000"/>
          </a:xfrm>
        </p:spPr>
        <p:txBody>
          <a:bodyPr anchor="b">
            <a:normAutofit/>
          </a:bodyPr>
          <a:lstStyle>
            <a:lvl1pPr algn="ctr">
              <a:defRPr sz="5400" b="1" spc="0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76DF36A-9F88-44BB-9A31-7159A0A3F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49637"/>
            <a:ext cx="9144000" cy="1095469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sv-SE" dirty="0"/>
          </a:p>
        </p:txBody>
      </p:sp>
      <p:sp>
        <p:nvSpPr>
          <p:cNvPr id="10" name="Ange datum">
            <a:extLst>
              <a:ext uri="{FF2B5EF4-FFF2-40B4-BE49-F238E27FC236}">
                <a16:creationId xmlns:a16="http://schemas.microsoft.com/office/drawing/2014/main" id="{40B96184-40CB-4559-8A4C-666CEAEB00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4400" y="4690750"/>
            <a:ext cx="2743200" cy="4320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Ange datum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842D1FD-CD96-48D5-93F5-F88B8629571C}"/>
              </a:ext>
            </a:extLst>
          </p:cNvPr>
          <p:cNvSpPr txBox="1"/>
          <p:nvPr userDrawn="1"/>
        </p:nvSpPr>
        <p:spPr>
          <a:xfrm>
            <a:off x="10174942" y="6330783"/>
            <a:ext cx="1846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rgbClr val="545454"/>
                </a:solidFill>
              </a:rPr>
              <a:t>En del av Göteborgs Stad</a:t>
            </a:r>
          </a:p>
        </p:txBody>
      </p:sp>
      <p:pic>
        <p:nvPicPr>
          <p:cNvPr id="9" name="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70" y="6316282"/>
            <a:ext cx="1926952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74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E60D6A71-501A-431C-8C2A-95D4DED23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D44754FB-9691-43FC-98BF-1B90FEC5CE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9904"/>
            <a:ext cx="12192000" cy="76809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1F6FBE9-C579-4954-AF87-8F3074C239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87965"/>
            <a:ext cx="9144000" cy="1638000"/>
          </a:xfrm>
        </p:spPr>
        <p:txBody>
          <a:bodyPr anchor="b">
            <a:normAutofit/>
          </a:bodyPr>
          <a:lstStyle>
            <a:lvl1pPr algn="ctr">
              <a:defRPr sz="5400" b="1" spc="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842D1FD-CD96-48D5-93F5-F88B8629571C}"/>
              </a:ext>
            </a:extLst>
          </p:cNvPr>
          <p:cNvSpPr txBox="1"/>
          <p:nvPr userDrawn="1"/>
        </p:nvSpPr>
        <p:spPr>
          <a:xfrm>
            <a:off x="10174942" y="6330783"/>
            <a:ext cx="1846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rgbClr val="545454"/>
                </a:solidFill>
              </a:rPr>
              <a:t>En del av Göteborgs Stad</a:t>
            </a:r>
          </a:p>
        </p:txBody>
      </p:sp>
      <p:pic>
        <p:nvPicPr>
          <p:cNvPr id="10" name="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70" y="6316282"/>
            <a:ext cx="1926952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02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291"/>
          <a:stretch/>
        </p:blipFill>
        <p:spPr>
          <a:xfrm>
            <a:off x="-1" y="-1"/>
            <a:ext cx="12192001" cy="6152249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E9724BC6-AC9A-4E3E-A04A-FA5F07276F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9904"/>
            <a:ext cx="12192000" cy="76809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1F6FBE9-C579-4954-AF87-8F3074C239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86400"/>
            <a:ext cx="9144000" cy="1638000"/>
          </a:xfrm>
        </p:spPr>
        <p:txBody>
          <a:bodyPr anchor="b">
            <a:normAutofit/>
          </a:bodyPr>
          <a:lstStyle>
            <a:lvl1pPr algn="ctr">
              <a:defRPr sz="5400" b="1" spc="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842D1FD-CD96-48D5-93F5-F88B8629571C}"/>
              </a:ext>
            </a:extLst>
          </p:cNvPr>
          <p:cNvSpPr txBox="1"/>
          <p:nvPr userDrawn="1"/>
        </p:nvSpPr>
        <p:spPr>
          <a:xfrm>
            <a:off x="10174942" y="6330783"/>
            <a:ext cx="1846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rgbClr val="545454"/>
                </a:solidFill>
              </a:rPr>
              <a:t>En del av Göteborgs Stad</a:t>
            </a:r>
          </a:p>
        </p:txBody>
      </p:sp>
      <p:pic>
        <p:nvPicPr>
          <p:cNvPr id="11" name="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70" y="6316282"/>
            <a:ext cx="1926952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57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5815"/>
            <a:ext cx="12192000" cy="622285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74DFDEF7-0692-40EE-8F26-2334B4FA69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9904"/>
            <a:ext cx="12192000" cy="76809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1F6FBE9-C579-4954-AF87-8F3074C239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87965"/>
            <a:ext cx="9144000" cy="1638000"/>
          </a:xfrm>
        </p:spPr>
        <p:txBody>
          <a:bodyPr anchor="b">
            <a:normAutofit/>
          </a:bodyPr>
          <a:lstStyle>
            <a:lvl1pPr algn="ctr">
              <a:defRPr sz="5400" b="1" spc="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842D1FD-CD96-48D5-93F5-F88B8629571C}"/>
              </a:ext>
            </a:extLst>
          </p:cNvPr>
          <p:cNvSpPr txBox="1"/>
          <p:nvPr userDrawn="1"/>
        </p:nvSpPr>
        <p:spPr>
          <a:xfrm>
            <a:off x="10174942" y="6330783"/>
            <a:ext cx="1846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rgbClr val="545454"/>
                </a:solidFill>
              </a:rPr>
              <a:t>En del av Göteborgs Stad</a:t>
            </a:r>
          </a:p>
        </p:txBody>
      </p:sp>
      <p:pic>
        <p:nvPicPr>
          <p:cNvPr id="10" name="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70" y="6316282"/>
            <a:ext cx="1926952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18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äs, växt&#10;&#10;Automatiskt genererad beskrivning">
            <a:extLst>
              <a:ext uri="{FF2B5EF4-FFF2-40B4-BE49-F238E27FC236}">
                <a16:creationId xmlns:a16="http://schemas.microsoft.com/office/drawing/2014/main" id="{A491C1BD-04C2-4124-9C7B-4AF70B5F53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280E958D-4488-4481-AC37-5029FFF24C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9904"/>
            <a:ext cx="12192000" cy="76809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1F6FBE9-C579-4954-AF87-8F3074C239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87965"/>
            <a:ext cx="9144000" cy="1638000"/>
          </a:xfrm>
        </p:spPr>
        <p:txBody>
          <a:bodyPr anchor="b">
            <a:normAutofit/>
          </a:bodyPr>
          <a:lstStyle>
            <a:lvl1pPr algn="ctr">
              <a:defRPr sz="5400" b="1" spc="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842D1FD-CD96-48D5-93F5-F88B8629571C}"/>
              </a:ext>
            </a:extLst>
          </p:cNvPr>
          <p:cNvSpPr txBox="1"/>
          <p:nvPr userDrawn="1"/>
        </p:nvSpPr>
        <p:spPr>
          <a:xfrm>
            <a:off x="10174942" y="6330783"/>
            <a:ext cx="1846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rgbClr val="545454"/>
                </a:solidFill>
              </a:rPr>
              <a:t>En del av Göteborgs Stad</a:t>
            </a:r>
          </a:p>
        </p:txBody>
      </p:sp>
      <p:pic>
        <p:nvPicPr>
          <p:cNvPr id="11" name="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70" y="6316282"/>
            <a:ext cx="1926952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88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44F5DB-CE3E-46A2-ADAD-92FD689A7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>
                <a:solidFill>
                  <a:schemeClr val="accent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A8E50B2-E541-42A2-B775-A0B3A59F2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4458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Grö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F6FBE9-C579-4954-AF87-8F3074C23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5565"/>
            <a:ext cx="9144000" cy="1638000"/>
          </a:xfrm>
        </p:spPr>
        <p:txBody>
          <a:bodyPr anchor="b">
            <a:normAutofit/>
          </a:bodyPr>
          <a:lstStyle>
            <a:lvl1pPr algn="ctr">
              <a:defRPr sz="5400" b="1" spc="0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76DF36A-9F88-44BB-9A31-7159A0A3F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49637"/>
            <a:ext cx="9144000" cy="1095469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sv-SE" dirty="0"/>
          </a:p>
        </p:txBody>
      </p:sp>
      <p:sp>
        <p:nvSpPr>
          <p:cNvPr id="5" name="Ange datum">
            <a:extLst>
              <a:ext uri="{FF2B5EF4-FFF2-40B4-BE49-F238E27FC236}">
                <a16:creationId xmlns:a16="http://schemas.microsoft.com/office/drawing/2014/main" id="{5B209B9D-DB49-40EA-869E-DF62458329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4400" y="4690750"/>
            <a:ext cx="2743200" cy="4320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Ange datum</a:t>
            </a:r>
          </a:p>
        </p:txBody>
      </p:sp>
    </p:spTree>
    <p:extLst>
      <p:ext uri="{BB962C8B-B14F-4D97-AF65-F5344CB8AC3E}">
        <p14:creationId xmlns:p14="http://schemas.microsoft.com/office/powerpoint/2010/main" val="2972150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2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Grö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F6FBE9-C579-4954-AF87-8F3074C239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87965"/>
            <a:ext cx="9144000" cy="1638000"/>
          </a:xfrm>
        </p:spPr>
        <p:txBody>
          <a:bodyPr anchor="b">
            <a:normAutofit/>
          </a:bodyPr>
          <a:lstStyle>
            <a:lvl1pPr algn="ctr">
              <a:defRPr sz="5400" b="1" spc="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715385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Grö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44F5DB-CE3E-46A2-ADAD-92FD689A7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689" y="1072800"/>
            <a:ext cx="10076400" cy="986400"/>
          </a:xfrm>
        </p:spPr>
        <p:txBody>
          <a:bodyPr/>
          <a:lstStyle>
            <a:lvl1pPr>
              <a:defRPr spc="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4F7D4FB-8F14-46C4-A42A-1C2F32553C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7275" y="2142000"/>
            <a:ext cx="10077450" cy="3726000"/>
          </a:xfrm>
        </p:spPr>
        <p:txBody>
          <a:bodyPr/>
          <a:lstStyle>
            <a:lvl1pPr>
              <a:spcBef>
                <a:spcPts val="20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889560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F6FBE9-C579-4954-AF87-8F3074C23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5565"/>
            <a:ext cx="9144000" cy="1638000"/>
          </a:xfrm>
        </p:spPr>
        <p:txBody>
          <a:bodyPr anchor="b">
            <a:normAutofit/>
          </a:bodyPr>
          <a:lstStyle>
            <a:lvl1pPr algn="ctr">
              <a:defRPr sz="5400" b="1" spc="0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76DF36A-9F88-44BB-9A31-7159A0A3F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49637"/>
            <a:ext cx="9144000" cy="1095469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sv-SE" dirty="0"/>
          </a:p>
        </p:txBody>
      </p:sp>
      <p:sp>
        <p:nvSpPr>
          <p:cNvPr id="5" name="Ange datum">
            <a:extLst>
              <a:ext uri="{FF2B5EF4-FFF2-40B4-BE49-F238E27FC236}">
                <a16:creationId xmlns:a16="http://schemas.microsoft.com/office/drawing/2014/main" id="{FC4E76C3-83E6-4882-BB5A-4AC4F771A0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4400" y="4690750"/>
            <a:ext cx="2743200" cy="4320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Ange datum</a:t>
            </a:r>
          </a:p>
        </p:txBody>
      </p:sp>
    </p:spTree>
    <p:extLst>
      <p:ext uri="{BB962C8B-B14F-4D97-AF65-F5344CB8AC3E}">
        <p14:creationId xmlns:p14="http://schemas.microsoft.com/office/powerpoint/2010/main" val="2272623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F6FBE9-C579-4954-AF87-8F3074C239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87965"/>
            <a:ext cx="9144000" cy="1638000"/>
          </a:xfrm>
        </p:spPr>
        <p:txBody>
          <a:bodyPr anchor="b" anchorCtr="0">
            <a:normAutofit/>
          </a:bodyPr>
          <a:lstStyle>
            <a:lvl1pPr algn="ctr">
              <a:defRPr sz="5400" b="1" spc="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2503154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44F5DB-CE3E-46A2-ADAD-92FD689A7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689" y="1072800"/>
            <a:ext cx="10076400" cy="986400"/>
          </a:xfrm>
        </p:spPr>
        <p:txBody>
          <a:bodyPr/>
          <a:lstStyle>
            <a:lvl1pPr>
              <a:defRPr spc="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4F7D4FB-8F14-46C4-A42A-1C2F32553C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7275" y="2142000"/>
            <a:ext cx="10077450" cy="3726000"/>
          </a:xfrm>
        </p:spPr>
        <p:txBody>
          <a:bodyPr/>
          <a:lstStyle>
            <a:lvl1pPr>
              <a:spcBef>
                <a:spcPts val="20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85058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F6FBE9-C579-4954-AF87-8F3074C23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5565"/>
            <a:ext cx="9144000" cy="1638000"/>
          </a:xfrm>
        </p:spPr>
        <p:txBody>
          <a:bodyPr anchor="b">
            <a:normAutofit/>
          </a:bodyPr>
          <a:lstStyle>
            <a:lvl1pPr algn="ctr">
              <a:defRPr sz="5400" b="1" spc="0" baseline="0">
                <a:solidFill>
                  <a:schemeClr val="accent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76DF36A-9F88-44BB-9A31-7159A0A3F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49637"/>
            <a:ext cx="9144000" cy="1095469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6892154-D568-4587-BBEB-81D42FA81C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2683" y="4690751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accent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1793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44F5DB-CE3E-46A2-ADAD-92FD689A7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A8E50B2-E541-42A2-B775-A0B3A59F2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38276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44F5DB-CE3E-46A2-ADAD-92FD689A7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689" y="1072800"/>
            <a:ext cx="10076400" cy="986400"/>
          </a:xfrm>
        </p:spPr>
        <p:txBody>
          <a:bodyPr/>
          <a:lstStyle>
            <a:lvl1pPr>
              <a:defRPr spc="0" baseline="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4F7D4FB-8F14-46C4-A42A-1C2F32553C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7275" y="2142000"/>
            <a:ext cx="10077450" cy="3726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339776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44F5DB-CE3E-46A2-ADAD-92FD689A7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62448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F6FBE9-C579-4954-AF87-8F3074C23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5565"/>
            <a:ext cx="9144000" cy="1638000"/>
          </a:xfrm>
        </p:spPr>
        <p:txBody>
          <a:bodyPr anchor="b">
            <a:normAutofit/>
          </a:bodyPr>
          <a:lstStyle>
            <a:lvl1pPr algn="ctr">
              <a:defRPr sz="5400" b="1" spc="0" baseline="0">
                <a:solidFill>
                  <a:schemeClr val="accent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76DF36A-9F88-44BB-9A31-7159A0A3F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49637"/>
            <a:ext cx="9144000" cy="1095469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6892154-D568-4587-BBEB-81D42FA81C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2683" y="4690751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accent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6064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44F5DB-CE3E-46A2-ADAD-92FD689A7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7689" y="1072800"/>
            <a:ext cx="5038311" cy="986400"/>
          </a:xfrm>
        </p:spPr>
        <p:txBody>
          <a:bodyPr/>
          <a:lstStyle>
            <a:lvl1pPr>
              <a:defRPr spc="0" baseline="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4F7D4FB-8F14-46C4-A42A-1C2F32553C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7275" y="2142000"/>
            <a:ext cx="5038725" cy="3734925"/>
          </a:xfrm>
        </p:spPr>
        <p:txBody>
          <a:bodyPr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0EF3484F-C0EB-4C8E-AD2E-628D125978F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57975" y="1052513"/>
            <a:ext cx="4478338" cy="482441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sv-SE" dirty="0"/>
              <a:t>Använd denna rutan för främst diagram, tabell eller </a:t>
            </a:r>
            <a:r>
              <a:rPr lang="sv-SE" dirty="0" err="1"/>
              <a:t>SmartArt</a:t>
            </a:r>
            <a:r>
              <a:rPr lang="sv-SE" dirty="0"/>
              <a:t>. Klicka på ikonerna nedan…</a:t>
            </a:r>
          </a:p>
        </p:txBody>
      </p:sp>
    </p:spTree>
    <p:extLst>
      <p:ext uri="{BB962C8B-B14F-4D97-AF65-F5344CB8AC3E}">
        <p14:creationId xmlns:p14="http://schemas.microsoft.com/office/powerpoint/2010/main" val="1195627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845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44F5DB-CE3E-46A2-ADAD-92FD689A7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7689" y="1072800"/>
            <a:ext cx="5352943" cy="986400"/>
          </a:xfrm>
        </p:spPr>
        <p:txBody>
          <a:bodyPr anchor="t" anchorCtr="0"/>
          <a:lstStyle>
            <a:lvl1pPr>
              <a:defRPr spc="0" baseline="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4F7D4FB-8F14-46C4-A42A-1C2F32553C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7274" y="2143432"/>
            <a:ext cx="5353358" cy="3724568"/>
          </a:xfrm>
        </p:spPr>
        <p:txBody>
          <a:bodyPr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2" hasCustomPrompt="1"/>
          </p:nvPr>
        </p:nvSpPr>
        <p:spPr>
          <a:xfrm>
            <a:off x="6624000" y="1072800"/>
            <a:ext cx="4510311" cy="47916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för att infoga en bild</a:t>
            </a:r>
          </a:p>
        </p:txBody>
      </p:sp>
    </p:spTree>
    <p:extLst>
      <p:ext uri="{BB962C8B-B14F-4D97-AF65-F5344CB8AC3E}">
        <p14:creationId xmlns:p14="http://schemas.microsoft.com/office/powerpoint/2010/main" val="2141740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44F5DB-CE3E-46A2-ADAD-92FD689A7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1457" y="1072800"/>
            <a:ext cx="5134873" cy="986400"/>
          </a:xfrm>
        </p:spPr>
        <p:txBody>
          <a:bodyPr anchor="t" anchorCtr="0"/>
          <a:lstStyle>
            <a:lvl1pPr>
              <a:defRPr spc="0" baseline="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4F7D4FB-8F14-46C4-A42A-1C2F32553C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01042" y="2143432"/>
            <a:ext cx="5135271" cy="3724568"/>
          </a:xfrm>
        </p:spPr>
        <p:txBody>
          <a:bodyPr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2" hasCustomPrompt="1"/>
          </p:nvPr>
        </p:nvSpPr>
        <p:spPr>
          <a:xfrm>
            <a:off x="1057274" y="1072800"/>
            <a:ext cx="4730400" cy="47916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för att infoga en bild</a:t>
            </a:r>
          </a:p>
        </p:txBody>
      </p:sp>
    </p:spTree>
    <p:extLst>
      <p:ext uri="{BB962C8B-B14F-4D97-AF65-F5344CB8AC3E}">
        <p14:creationId xmlns:p14="http://schemas.microsoft.com/office/powerpoint/2010/main" val="576395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44F5DB-CE3E-46A2-ADAD-92FD689A7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7688" y="1072800"/>
            <a:ext cx="10078625" cy="986400"/>
          </a:xfrm>
        </p:spPr>
        <p:txBody>
          <a:bodyPr anchor="t" anchorCtr="0"/>
          <a:lstStyle>
            <a:lvl1pPr>
              <a:defRPr spc="0" baseline="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8" name="Platshållare för bild 3"/>
          <p:cNvSpPr>
            <a:spLocks noGrp="1"/>
          </p:cNvSpPr>
          <p:nvPr>
            <p:ph type="pic" sz="quarter" idx="13" hasCustomPrompt="1"/>
          </p:nvPr>
        </p:nvSpPr>
        <p:spPr>
          <a:xfrm>
            <a:off x="1058400" y="2173911"/>
            <a:ext cx="4870800" cy="3243600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för att infoga en bild</a:t>
            </a:r>
          </a:p>
        </p:txBody>
      </p:sp>
      <p:sp>
        <p:nvSpPr>
          <p:cNvPr id="9" name="Platshållare för bild 3"/>
          <p:cNvSpPr>
            <a:spLocks noGrp="1"/>
          </p:cNvSpPr>
          <p:nvPr>
            <p:ph type="pic" sz="quarter" idx="14" hasCustomPrompt="1"/>
          </p:nvPr>
        </p:nvSpPr>
        <p:spPr>
          <a:xfrm>
            <a:off x="6264070" y="2173911"/>
            <a:ext cx="4870800" cy="3243600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för att infoga en bild</a:t>
            </a:r>
          </a:p>
        </p:txBody>
      </p:sp>
    </p:spTree>
    <p:extLst>
      <p:ext uri="{BB962C8B-B14F-4D97-AF65-F5344CB8AC3E}">
        <p14:creationId xmlns:p14="http://schemas.microsoft.com/office/powerpoint/2010/main" val="19398880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hidden="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"/>
            <a:ext cx="12192516" cy="6857711"/>
          </a:xfrm>
          <a:prstGeom prst="rect">
            <a:avLst/>
          </a:prstGeom>
        </p:spPr>
      </p:pic>
      <p:sp>
        <p:nvSpPr>
          <p:cNvPr id="4" name="Platshållare för bild 3"/>
          <p:cNvSpPr>
            <a:spLocks noGrp="1"/>
          </p:cNvSpPr>
          <p:nvPr>
            <p:ph type="pic" sz="quarter" idx="12" hasCustomPrompt="1"/>
          </p:nvPr>
        </p:nvSpPr>
        <p:spPr>
          <a:xfrm>
            <a:off x="-258" y="0"/>
            <a:ext cx="12192258" cy="60960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för att infoga en bild</a:t>
            </a:r>
          </a:p>
        </p:txBody>
      </p:sp>
    </p:spTree>
    <p:extLst>
      <p:ext uri="{BB962C8B-B14F-4D97-AF65-F5344CB8AC3E}">
        <p14:creationId xmlns:p14="http://schemas.microsoft.com/office/powerpoint/2010/main" val="1649351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F6FBE9-C579-4954-AF87-8F3074C239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87965"/>
            <a:ext cx="9144000" cy="1638000"/>
          </a:xfrm>
        </p:spPr>
        <p:txBody>
          <a:bodyPr anchor="b">
            <a:normAutofit/>
          </a:bodyPr>
          <a:lstStyle>
            <a:lvl1pPr algn="ctr">
              <a:defRPr sz="5400" b="1" spc="0" baseline="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3120266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Lil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F6FBE9-C579-4954-AF87-8F3074C23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5565"/>
            <a:ext cx="9144000" cy="1638000"/>
          </a:xfrm>
        </p:spPr>
        <p:txBody>
          <a:bodyPr anchor="b">
            <a:normAutofit/>
          </a:bodyPr>
          <a:lstStyle>
            <a:lvl1pPr algn="ctr">
              <a:defRPr sz="5400" b="1" spc="0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76DF36A-9F88-44BB-9A31-7159A0A3F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49637"/>
            <a:ext cx="9144000" cy="1095469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sv-SE" dirty="0"/>
          </a:p>
        </p:txBody>
      </p:sp>
      <p:sp>
        <p:nvSpPr>
          <p:cNvPr id="5" name="Ange datum">
            <a:extLst>
              <a:ext uri="{FF2B5EF4-FFF2-40B4-BE49-F238E27FC236}">
                <a16:creationId xmlns:a16="http://schemas.microsoft.com/office/drawing/2014/main" id="{8BE80A54-A472-4C06-88EE-127D44CE3A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4400" y="4690750"/>
            <a:ext cx="2743200" cy="4320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Ange datum</a:t>
            </a:r>
          </a:p>
        </p:txBody>
      </p:sp>
    </p:spTree>
    <p:extLst>
      <p:ext uri="{BB962C8B-B14F-4D97-AF65-F5344CB8AC3E}">
        <p14:creationId xmlns:p14="http://schemas.microsoft.com/office/powerpoint/2010/main" val="2177387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Lil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F6FBE9-C579-4954-AF87-8F3074C239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87965"/>
            <a:ext cx="9144000" cy="1638000"/>
          </a:xfrm>
        </p:spPr>
        <p:txBody>
          <a:bodyPr anchor="b">
            <a:normAutofit/>
          </a:bodyPr>
          <a:lstStyle>
            <a:lvl1pPr algn="ctr">
              <a:defRPr sz="5400" b="1" spc="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2639220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Lil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44F5DB-CE3E-46A2-ADAD-92FD689A7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689" y="1072800"/>
            <a:ext cx="10076400" cy="986400"/>
          </a:xfrm>
        </p:spPr>
        <p:txBody>
          <a:bodyPr/>
          <a:lstStyle>
            <a:lvl1pPr>
              <a:defRPr spc="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4F7D4FB-8F14-46C4-A42A-1C2F32553C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7275" y="2142000"/>
            <a:ext cx="10077450" cy="3726000"/>
          </a:xfrm>
        </p:spPr>
        <p:txBody>
          <a:bodyPr/>
          <a:lstStyle>
            <a:lvl1pPr>
              <a:spcBef>
                <a:spcPts val="20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38714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44F5DB-CE3E-46A2-ADAD-92FD689A7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689" y="1072800"/>
            <a:ext cx="10076400" cy="986400"/>
          </a:xfrm>
        </p:spPr>
        <p:txBody>
          <a:bodyPr/>
          <a:lstStyle>
            <a:lvl1pPr>
              <a:defRPr spc="0" baseline="0">
                <a:solidFill>
                  <a:schemeClr val="accent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4F7D4FB-8F14-46C4-A42A-1C2F32553C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7275" y="2142000"/>
            <a:ext cx="10077450" cy="3726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1924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44F5DB-CE3E-46A2-ADAD-92FD689A7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>
                <a:solidFill>
                  <a:schemeClr val="accent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6819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44F5DB-CE3E-46A2-ADAD-92FD689A7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7689" y="1072800"/>
            <a:ext cx="5038311" cy="986400"/>
          </a:xfrm>
        </p:spPr>
        <p:txBody>
          <a:bodyPr/>
          <a:lstStyle>
            <a:lvl1pPr>
              <a:defRPr spc="0" baseline="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4F7D4FB-8F14-46C4-A42A-1C2F32553C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7275" y="2142000"/>
            <a:ext cx="5038725" cy="3734925"/>
          </a:xfrm>
        </p:spPr>
        <p:txBody>
          <a:bodyPr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0EF3484F-C0EB-4C8E-AD2E-628D125978F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57975" y="1052513"/>
            <a:ext cx="4478338" cy="482441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sv-SE" dirty="0"/>
              <a:t>Använd denna rutan för främst diagram, tabell eller </a:t>
            </a:r>
            <a:r>
              <a:rPr lang="sv-SE" dirty="0" err="1"/>
              <a:t>SmartArt</a:t>
            </a:r>
            <a:r>
              <a:rPr lang="sv-SE" dirty="0"/>
              <a:t>. Klicka på ikonerna nedan…</a:t>
            </a:r>
          </a:p>
        </p:txBody>
      </p:sp>
    </p:spTree>
    <p:extLst>
      <p:ext uri="{BB962C8B-B14F-4D97-AF65-F5344CB8AC3E}">
        <p14:creationId xmlns:p14="http://schemas.microsoft.com/office/powerpoint/2010/main" val="209522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84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44F5DB-CE3E-46A2-ADAD-92FD689A7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7689" y="1072800"/>
            <a:ext cx="5352943" cy="986400"/>
          </a:xfrm>
        </p:spPr>
        <p:txBody>
          <a:bodyPr anchor="t" anchorCtr="0"/>
          <a:lstStyle>
            <a:lvl1pPr>
              <a:defRPr spc="0" baseline="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4F7D4FB-8F14-46C4-A42A-1C2F32553C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7274" y="2143432"/>
            <a:ext cx="5353358" cy="3724568"/>
          </a:xfrm>
        </p:spPr>
        <p:txBody>
          <a:bodyPr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2" hasCustomPrompt="1"/>
          </p:nvPr>
        </p:nvSpPr>
        <p:spPr>
          <a:xfrm>
            <a:off x="6624000" y="1072800"/>
            <a:ext cx="4512313" cy="47916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för att infoga en bild</a:t>
            </a:r>
          </a:p>
        </p:txBody>
      </p:sp>
    </p:spTree>
    <p:extLst>
      <p:ext uri="{BB962C8B-B14F-4D97-AF65-F5344CB8AC3E}">
        <p14:creationId xmlns:p14="http://schemas.microsoft.com/office/powerpoint/2010/main" val="3778545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44F5DB-CE3E-46A2-ADAD-92FD689A7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1458" y="1072800"/>
            <a:ext cx="5134856" cy="986400"/>
          </a:xfrm>
        </p:spPr>
        <p:txBody>
          <a:bodyPr anchor="t" anchorCtr="0"/>
          <a:lstStyle>
            <a:lvl1pPr>
              <a:defRPr spc="0" baseline="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4F7D4FB-8F14-46C4-A42A-1C2F32553C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01042" y="2143432"/>
            <a:ext cx="5135271" cy="3724568"/>
          </a:xfrm>
        </p:spPr>
        <p:txBody>
          <a:bodyPr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2" hasCustomPrompt="1"/>
          </p:nvPr>
        </p:nvSpPr>
        <p:spPr>
          <a:xfrm>
            <a:off x="1057274" y="1072800"/>
            <a:ext cx="4730400" cy="47916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för att infoga en bild</a:t>
            </a:r>
          </a:p>
        </p:txBody>
      </p:sp>
    </p:spTree>
    <p:extLst>
      <p:ext uri="{BB962C8B-B14F-4D97-AF65-F5344CB8AC3E}">
        <p14:creationId xmlns:p14="http://schemas.microsoft.com/office/powerpoint/2010/main" val="1041255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44F5DB-CE3E-46A2-ADAD-92FD689A7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7688" y="1072800"/>
            <a:ext cx="10078625" cy="986400"/>
          </a:xfrm>
        </p:spPr>
        <p:txBody>
          <a:bodyPr anchor="t" anchorCtr="0"/>
          <a:lstStyle>
            <a:lvl1pPr>
              <a:defRPr spc="0" baseline="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8" name="Platshållare för bild 3"/>
          <p:cNvSpPr>
            <a:spLocks noGrp="1"/>
          </p:cNvSpPr>
          <p:nvPr>
            <p:ph type="pic" sz="quarter" idx="13" hasCustomPrompt="1"/>
          </p:nvPr>
        </p:nvSpPr>
        <p:spPr>
          <a:xfrm>
            <a:off x="1058400" y="2173911"/>
            <a:ext cx="4870800" cy="3243600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för att infoga en bild</a:t>
            </a:r>
          </a:p>
        </p:txBody>
      </p:sp>
      <p:sp>
        <p:nvSpPr>
          <p:cNvPr id="9" name="Platshållare för bild 3"/>
          <p:cNvSpPr>
            <a:spLocks noGrp="1"/>
          </p:cNvSpPr>
          <p:nvPr>
            <p:ph type="pic" sz="quarter" idx="14" hasCustomPrompt="1"/>
          </p:nvPr>
        </p:nvSpPr>
        <p:spPr>
          <a:xfrm>
            <a:off x="6262800" y="2173911"/>
            <a:ext cx="4870800" cy="3243600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för att infoga en bild</a:t>
            </a:r>
          </a:p>
        </p:txBody>
      </p:sp>
    </p:spTree>
    <p:extLst>
      <p:ext uri="{BB962C8B-B14F-4D97-AF65-F5344CB8AC3E}">
        <p14:creationId xmlns:p14="http://schemas.microsoft.com/office/powerpoint/2010/main" val="181413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F418F3A3-2C62-4D3E-AB0D-F72792101B5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9904"/>
            <a:ext cx="12192000" cy="768096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3018035-F629-47B3-8BFF-4BC318A1B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689" y="1072800"/>
            <a:ext cx="10076400" cy="986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4F7FC8D-4770-4D10-B3D4-2D700E0A5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7689" y="2142000"/>
            <a:ext cx="10076400" cy="372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ts val="1700"/>
              </a:spcBef>
            </a:pPr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6D59584-830D-4481-933D-C1FBA151001D}"/>
              </a:ext>
            </a:extLst>
          </p:cNvPr>
          <p:cNvSpPr txBox="1"/>
          <p:nvPr userDrawn="1"/>
        </p:nvSpPr>
        <p:spPr>
          <a:xfrm>
            <a:off x="10174942" y="6330783"/>
            <a:ext cx="1846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rgbClr val="545454"/>
                </a:solidFill>
              </a:rPr>
              <a:t>En del av Göteborgs Stad</a:t>
            </a:r>
          </a:p>
        </p:txBody>
      </p:sp>
      <p:pic>
        <p:nvPicPr>
          <p:cNvPr id="4" name="Logo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70" y="6316282"/>
            <a:ext cx="1926952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9" r:id="rId3"/>
    <p:sldLayoutId id="2147483735" r:id="rId4"/>
    <p:sldLayoutId id="2147483784" r:id="rId5"/>
    <p:sldLayoutId id="2147483734" r:id="rId6"/>
    <p:sldLayoutId id="2147483778" r:id="rId7"/>
    <p:sldLayoutId id="2147483785" r:id="rId8"/>
    <p:sldLayoutId id="2147483782" r:id="rId9"/>
    <p:sldLayoutId id="2147483781" r:id="rId10"/>
    <p:sldLayoutId id="214748374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sv-SE" sz="20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20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3" orient="horz" pos="2160" userDrawn="1">
          <p15:clr>
            <a:srgbClr val="F26B43"/>
          </p15:clr>
        </p15:guide>
        <p15:guide id="4" pos="665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pos="7015" userDrawn="1">
          <p15:clr>
            <a:srgbClr val="F26B43"/>
          </p15:clr>
        </p15:guide>
        <p15:guide id="7" orient="horz" pos="370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2ADE45D2-24CD-48C8-982B-82F6ACF92E2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9904"/>
            <a:ext cx="12192000" cy="768096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3018035-F629-47B3-8BFF-4BC318A1B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689" y="1072800"/>
            <a:ext cx="10076400" cy="986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4F7FC8D-4770-4D10-B3D4-2D700E0A5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7689" y="2142000"/>
            <a:ext cx="10076400" cy="372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ts val="1700"/>
              </a:spcBef>
            </a:pPr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6D59584-830D-4481-933D-C1FBA151001D}"/>
              </a:ext>
            </a:extLst>
          </p:cNvPr>
          <p:cNvSpPr txBox="1"/>
          <p:nvPr userDrawn="1"/>
        </p:nvSpPr>
        <p:spPr>
          <a:xfrm>
            <a:off x="10174942" y="6330783"/>
            <a:ext cx="1846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rgbClr val="545454"/>
                </a:solidFill>
              </a:rPr>
              <a:t>En del av Göteborgs Stad</a:t>
            </a:r>
          </a:p>
        </p:txBody>
      </p:sp>
      <p:pic>
        <p:nvPicPr>
          <p:cNvPr id="4" name="Logo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70" y="6316282"/>
            <a:ext cx="1926952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1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802" r:id="rId2"/>
    <p:sldLayoutId id="2147483803" r:id="rId3"/>
    <p:sldLayoutId id="2147483804" r:id="rId4"/>
    <p:sldLayoutId id="2147483798" r:id="rId5"/>
    <p:sldLayoutId id="2147483799" r:id="rId6"/>
    <p:sldLayoutId id="2147483800" r:id="rId7"/>
    <p:sldLayoutId id="2147483801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sv-SE" sz="20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20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478765EB-5016-47E2-BFAC-0C6BD63B23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9904"/>
            <a:ext cx="12192000" cy="768096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3018035-F629-47B3-8BFF-4BC318A1B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689" y="1072800"/>
            <a:ext cx="10076400" cy="986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4F7FC8D-4770-4D10-B3D4-2D700E0A5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7689" y="2142000"/>
            <a:ext cx="10076400" cy="372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ts val="1700"/>
              </a:spcBef>
            </a:pPr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6D59584-830D-4481-933D-C1FBA151001D}"/>
              </a:ext>
            </a:extLst>
          </p:cNvPr>
          <p:cNvSpPr txBox="1"/>
          <p:nvPr userDrawn="1"/>
        </p:nvSpPr>
        <p:spPr>
          <a:xfrm>
            <a:off x="10174942" y="6330783"/>
            <a:ext cx="1846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rgbClr val="545454"/>
                </a:solidFill>
              </a:rPr>
              <a:t>En del av Göteborgs Stad</a:t>
            </a:r>
          </a:p>
        </p:txBody>
      </p:sp>
      <p:pic>
        <p:nvPicPr>
          <p:cNvPr id="7" name="Logo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70" y="6316282"/>
            <a:ext cx="1926952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6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71" r:id="rId2"/>
    <p:sldLayoutId id="2147483762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15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sv-SE" sz="2000" kern="1200" dirty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2000" kern="1200" dirty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2000" kern="1200" dirty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2000" kern="1200" dirty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2000" kern="1200" dirty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663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pos="665" userDrawn="1">
          <p15:clr>
            <a:srgbClr val="F26B43"/>
          </p15:clr>
        </p15:guide>
        <p15:guide id="6" pos="7015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26CF7A89-2F56-4963-B7EB-25881CD9B26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9904"/>
            <a:ext cx="12192000" cy="768096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3018035-F629-47B3-8BFF-4BC318A1B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689" y="1072800"/>
            <a:ext cx="10076400" cy="986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4F7FC8D-4770-4D10-B3D4-2D700E0A5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7689" y="2142000"/>
            <a:ext cx="10076400" cy="372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ts val="1700"/>
              </a:spcBef>
            </a:pPr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6D59584-830D-4481-933D-C1FBA151001D}"/>
              </a:ext>
            </a:extLst>
          </p:cNvPr>
          <p:cNvSpPr txBox="1"/>
          <p:nvPr userDrawn="1"/>
        </p:nvSpPr>
        <p:spPr>
          <a:xfrm>
            <a:off x="10174942" y="6330783"/>
            <a:ext cx="1846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rgbClr val="545454"/>
                </a:solidFill>
              </a:rPr>
              <a:t>En del av Göteborgs Stad</a:t>
            </a:r>
          </a:p>
        </p:txBody>
      </p:sp>
      <p:pic>
        <p:nvPicPr>
          <p:cNvPr id="7" name="Logo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70" y="6316282"/>
            <a:ext cx="1926952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2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20" r:id="rId2"/>
    <p:sldLayoutId id="2147483711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15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sv-SE" sz="2000" kern="1200" dirty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2000" kern="1200" dirty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2000" kern="1200" dirty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2000" kern="1200" dirty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2000" kern="1200" dirty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663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pos="665" userDrawn="1">
          <p15:clr>
            <a:srgbClr val="F26B43"/>
          </p15:clr>
        </p15:guide>
        <p15:guide id="6" pos="7015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65C200E9-5FE2-4CD9-B3A9-97E461BCB96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9904"/>
            <a:ext cx="12192000" cy="768096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3018035-F629-47B3-8BFF-4BC318A1B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689" y="1072800"/>
            <a:ext cx="10076400" cy="986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4F7FC8D-4770-4D10-B3D4-2D700E0A5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7689" y="2142000"/>
            <a:ext cx="10076400" cy="372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ts val="1700"/>
              </a:spcBef>
            </a:pPr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6D59584-830D-4481-933D-C1FBA151001D}"/>
              </a:ext>
            </a:extLst>
          </p:cNvPr>
          <p:cNvSpPr txBox="1"/>
          <p:nvPr userDrawn="1"/>
        </p:nvSpPr>
        <p:spPr>
          <a:xfrm>
            <a:off x="10174942" y="6330783"/>
            <a:ext cx="1846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rgbClr val="545454"/>
                </a:solidFill>
              </a:rPr>
              <a:t>En del av Göteborgs Stad</a:t>
            </a:r>
          </a:p>
        </p:txBody>
      </p:sp>
      <p:pic>
        <p:nvPicPr>
          <p:cNvPr id="4" name="Logo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70" y="6316282"/>
            <a:ext cx="1926952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2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7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sv-SE" sz="20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20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F26B43"/>
          </p15:clr>
        </p15:guide>
        <p15:guide id="4" orient="horz" pos="663" userDrawn="1">
          <p15:clr>
            <a:srgbClr val="F26B43"/>
          </p15:clr>
        </p15:guide>
        <p15:guide id="5" orient="horz" pos="3702" userDrawn="1">
          <p15:clr>
            <a:srgbClr val="F26B43"/>
          </p15:clr>
        </p15:guide>
        <p15:guide id="6" pos="665" userDrawn="1">
          <p15:clr>
            <a:srgbClr val="F26B43"/>
          </p15:clr>
        </p15:guide>
        <p15:guide id="7" pos="7015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5189416-F619-4BFF-BBF0-7C101320730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9904"/>
            <a:ext cx="12192000" cy="768096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3018035-F629-47B3-8BFF-4BC318A1B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689" y="1072800"/>
            <a:ext cx="10076400" cy="986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4F7FC8D-4770-4D10-B3D4-2D700E0A5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7689" y="2142000"/>
            <a:ext cx="10076400" cy="372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ts val="1700"/>
              </a:spcBef>
            </a:pPr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6D59584-830D-4481-933D-C1FBA151001D}"/>
              </a:ext>
            </a:extLst>
          </p:cNvPr>
          <p:cNvSpPr txBox="1"/>
          <p:nvPr userDrawn="1"/>
        </p:nvSpPr>
        <p:spPr>
          <a:xfrm>
            <a:off x="10174942" y="6330783"/>
            <a:ext cx="1846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rgbClr val="545454"/>
                </a:solidFill>
              </a:rPr>
              <a:t>En del av Göteborgs Stad</a:t>
            </a:r>
          </a:p>
        </p:txBody>
      </p:sp>
      <p:pic>
        <p:nvPicPr>
          <p:cNvPr id="7" name="Logo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70" y="6316282"/>
            <a:ext cx="1926952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0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7" r:id="rId2"/>
    <p:sldLayoutId id="2147483688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15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sv-SE" sz="2000" kern="1200" dirty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2000" kern="1200" dirty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2000" kern="1200" dirty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2000" kern="1200" dirty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2000" kern="1200" dirty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63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160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pos="665" userDrawn="1">
          <p15:clr>
            <a:srgbClr val="F26B43"/>
          </p15:clr>
        </p15:guide>
        <p15:guide id="6" pos="701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a.afaforsakring.se/Infoportal/fa300734-b9ad-4afe-8855-6ad89153c4dd.pdf" TargetMode="External"/><Relationship Id="rId2" Type="http://schemas.openxmlformats.org/officeDocument/2006/relationships/hyperlink" Target="https://ia.afaforsakring.se/Infoportal/a8c6b94a-3096-4c8a-96ad-4b5f4747eac4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ia.afaforsakring.se/Infoportal/5a2e91c7-313e-4f5d-beae-f6957034db48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ia.afaforsakring.se/Infoportal/ec24670f-0d3c-4205-b41a-f3f53e3484df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ubrik 26">
            <a:extLst>
              <a:ext uri="{FF2B5EF4-FFF2-40B4-BE49-F238E27FC236}">
                <a16:creationId xmlns:a16="http://schemas.microsoft.com/office/drawing/2014/main" id="{CACF9113-89D4-47C0-9B48-06B046D59A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Nyheter i ENIA</a:t>
            </a:r>
            <a:endParaRPr lang="sv-SE" dirty="0"/>
          </a:p>
        </p:txBody>
      </p:sp>
      <p:sp>
        <p:nvSpPr>
          <p:cNvPr id="28" name="Underrubrik 27">
            <a:extLst>
              <a:ext uri="{FF2B5EF4-FFF2-40B4-BE49-F238E27FC236}">
                <a16:creationId xmlns:a16="http://schemas.microsoft.com/office/drawing/2014/main" id="{CD830A8B-AF9B-41E8-9F78-776E0C3067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Info – </a:t>
            </a:r>
            <a:r>
              <a:rPr lang="sv-SE" dirty="0" err="1" smtClean="0"/>
              <a:t>Sobonas</a:t>
            </a:r>
            <a:r>
              <a:rPr lang="sv-SE" dirty="0" smtClean="0"/>
              <a:t> Arbetsmiljönätverk</a:t>
            </a:r>
            <a:endParaRPr lang="sv-SE" dirty="0"/>
          </a:p>
        </p:txBody>
      </p:sp>
      <p:sp>
        <p:nvSpPr>
          <p:cNvPr id="29" name="Platshållare för text 28">
            <a:extLst>
              <a:ext uri="{FF2B5EF4-FFF2-40B4-BE49-F238E27FC236}">
                <a16:creationId xmlns:a16="http://schemas.microsoft.com/office/drawing/2014/main" id="{60B5BE5D-9516-4BEA-946A-3E0F75CB62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 smtClean="0"/>
              <a:t>2020-09-24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0738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Nyheter i ENIA, 2020 t o m 2/9.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Fler snabbval av perioder i listor och rapporter. Mer info </a:t>
            </a:r>
            <a:r>
              <a:rPr lang="sv-SE" dirty="0" smtClean="0">
                <a:hlinkClick r:id="rId2"/>
              </a:rPr>
              <a:t>här. </a:t>
            </a:r>
            <a:endParaRPr lang="sv-SE" dirty="0" smtClean="0"/>
          </a:p>
          <a:p>
            <a:r>
              <a:rPr lang="sv-SE" dirty="0" smtClean="0"/>
              <a:t>Justeringar för ledtider. Mer info </a:t>
            </a:r>
            <a:r>
              <a:rPr lang="sv-SE" dirty="0" smtClean="0">
                <a:hlinkClick r:id="rId3"/>
              </a:rPr>
              <a:t>här.</a:t>
            </a:r>
            <a:endParaRPr lang="sv-SE" dirty="0" smtClean="0"/>
          </a:p>
          <a:p>
            <a:r>
              <a:rPr lang="sv-SE" dirty="0" smtClean="0"/>
              <a:t>Förbättringar av e-posthändelser</a:t>
            </a:r>
          </a:p>
          <a:p>
            <a:r>
              <a:rPr lang="sv-SE" dirty="0" smtClean="0"/>
              <a:t>Förbättringar av SSO-inloggning</a:t>
            </a:r>
          </a:p>
          <a:p>
            <a:r>
              <a:rPr lang="sv-SE" dirty="0" smtClean="0"/>
              <a:t>Förbättringar av branschstatistik PIA, MIA, GRIA </a:t>
            </a:r>
          </a:p>
          <a:p>
            <a:pPr lvl="1"/>
            <a:r>
              <a:rPr lang="sv-SE" dirty="0" smtClean="0">
                <a:solidFill>
                  <a:srgbClr val="FF0000"/>
                </a:solidFill>
              </a:rPr>
              <a:t>(Energibranschen driver ett arbete för oss!)</a:t>
            </a:r>
          </a:p>
          <a:p>
            <a:r>
              <a:rPr lang="sv-SE" dirty="0" smtClean="0"/>
              <a:t>”Mindre buggar har fixats”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6378" y="923231"/>
            <a:ext cx="2077711" cy="784913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7007" y="2208769"/>
            <a:ext cx="2596452" cy="332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19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Nyheter i ENIA, 2020 t o m 2/9.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Justering av funktioner listor och </a:t>
            </a:r>
            <a:r>
              <a:rPr lang="sv-SE" dirty="0" smtClean="0"/>
              <a:t>handlingsplan. </a:t>
            </a:r>
            <a:r>
              <a:rPr lang="sv-SE" dirty="0"/>
              <a:t>Mer info </a:t>
            </a:r>
            <a:r>
              <a:rPr lang="sv-SE" dirty="0">
                <a:hlinkClick r:id="rId2"/>
              </a:rPr>
              <a:t>här.</a:t>
            </a:r>
            <a:endParaRPr lang="sv-SE" dirty="0"/>
          </a:p>
          <a:p>
            <a:r>
              <a:rPr lang="sv-SE" dirty="0" smtClean="0"/>
              <a:t>Stöd </a:t>
            </a:r>
            <a:r>
              <a:rPr lang="sv-SE" dirty="0"/>
              <a:t>för längre e-postadresser och användarnamn</a:t>
            </a:r>
          </a:p>
          <a:p>
            <a:r>
              <a:rPr lang="sv-SE" dirty="0"/>
              <a:t>Prenumerera på nyheter från IA-teamet på AFA försäkring och få e-post om </a:t>
            </a:r>
            <a:r>
              <a:rPr lang="sv-SE" dirty="0" smtClean="0"/>
              <a:t>systemuppdateringar</a:t>
            </a:r>
          </a:p>
          <a:p>
            <a:r>
              <a:rPr lang="sv-SE" dirty="0" smtClean="0"/>
              <a:t>Möjlighet </a:t>
            </a:r>
            <a:r>
              <a:rPr lang="sv-SE" dirty="0"/>
              <a:t>att ta bort använda värden från listor</a:t>
            </a:r>
          </a:p>
          <a:p>
            <a:r>
              <a:rPr lang="sv-SE" dirty="0" smtClean="0"/>
              <a:t>​</a:t>
            </a:r>
            <a:r>
              <a:rPr lang="sv-SE" dirty="0"/>
              <a:t>Information om </a:t>
            </a:r>
            <a:r>
              <a:rPr lang="sv-SE" dirty="0" smtClean="0"/>
              <a:t>Corona </a:t>
            </a:r>
            <a:r>
              <a:rPr lang="sv-SE" sz="1400" dirty="0" smtClean="0"/>
              <a:t>- "</a:t>
            </a:r>
            <a:r>
              <a:rPr lang="sv-SE" sz="1400" dirty="0"/>
              <a:t>Risk för smitta (Corona)" som skaderisk och "Smitta (Corona)" som skadeorsak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9336" y="829912"/>
            <a:ext cx="2214312" cy="83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07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Nyheter i ENIA, 2020 t o m 2/9.</a:t>
            </a:r>
            <a:r>
              <a:rPr lang="sv-SE" dirty="0" smtClean="0"/>
              <a:t>				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dirty="0" smtClean="0"/>
              <a:t>Möjlighet </a:t>
            </a:r>
            <a:r>
              <a:rPr lang="sv-SE" dirty="0"/>
              <a:t>att hantera den organisatoriska och sociala arbetsmiljön (OSA). </a:t>
            </a:r>
            <a:r>
              <a:rPr lang="sv-SE" dirty="0">
                <a:hlinkClick r:id="rId2"/>
              </a:rPr>
              <a:t>OSA i IA</a:t>
            </a:r>
            <a:r>
              <a:rPr lang="sv-SE" dirty="0"/>
              <a:t>.</a:t>
            </a:r>
          </a:p>
          <a:p>
            <a:pPr lvl="1"/>
            <a:r>
              <a:rPr lang="sv-SE" dirty="0" smtClean="0"/>
              <a:t>Arbetstidens </a:t>
            </a:r>
            <a:r>
              <a:rPr lang="sv-SE" dirty="0"/>
              <a:t>förläggning </a:t>
            </a:r>
          </a:p>
          <a:p>
            <a:pPr lvl="1"/>
            <a:r>
              <a:rPr lang="sv-SE" dirty="0" smtClean="0"/>
              <a:t>Arbetsbelastning </a:t>
            </a:r>
            <a:endParaRPr lang="sv-SE" dirty="0"/>
          </a:p>
          <a:p>
            <a:pPr lvl="1"/>
            <a:r>
              <a:rPr lang="sv-SE" dirty="0" smtClean="0"/>
              <a:t>Kränkande </a:t>
            </a:r>
            <a:r>
              <a:rPr lang="sv-SE" dirty="0"/>
              <a:t>särbehandling </a:t>
            </a:r>
            <a:r>
              <a:rPr lang="sv-SE" dirty="0" smtClean="0"/>
              <a:t>(Egen </a:t>
            </a:r>
            <a:r>
              <a:rPr lang="sv-SE" dirty="0" err="1" smtClean="0"/>
              <a:t>händelesetyp</a:t>
            </a:r>
            <a:r>
              <a:rPr lang="sv-SE" dirty="0" smtClean="0"/>
              <a:t>. Endast </a:t>
            </a:r>
            <a:r>
              <a:rPr lang="sv-SE" dirty="0"/>
              <a:t>de som har behörighet till händelsetypen kan se händelser som handlar om kränkande </a:t>
            </a:r>
            <a:r>
              <a:rPr lang="sv-SE" dirty="0" smtClean="0"/>
              <a:t>särbehandling). </a:t>
            </a:r>
            <a:endParaRPr lang="sv-SE" dirty="0"/>
          </a:p>
          <a:p>
            <a:r>
              <a:rPr lang="sv-SE" dirty="0"/>
              <a:t>Information om de händelser som har registrerats kan tas ut i en </a:t>
            </a:r>
            <a:r>
              <a:rPr lang="sv-SE" dirty="0" smtClean="0"/>
              <a:t>OSA-rapport. Rapporten </a:t>
            </a:r>
            <a:r>
              <a:rPr lang="sv-SE" dirty="0"/>
              <a:t>innehåller tre diagram: </a:t>
            </a:r>
          </a:p>
          <a:p>
            <a:pPr lvl="1"/>
            <a:r>
              <a:rPr lang="sv-SE" sz="1700" dirty="0" smtClean="0"/>
              <a:t>Diagram </a:t>
            </a:r>
            <a:r>
              <a:rPr lang="sv-SE" sz="1700" dirty="0"/>
              <a:t>1 visar arbetsbelastning och arbetstidens förläggning fördelad efter händelsetyperna riskobservationer, tillbud, olycksfall och arbetssjukdom. </a:t>
            </a:r>
          </a:p>
          <a:p>
            <a:pPr lvl="1"/>
            <a:r>
              <a:rPr lang="sv-SE" sz="1700" dirty="0" smtClean="0"/>
              <a:t>Diagram </a:t>
            </a:r>
            <a:r>
              <a:rPr lang="sv-SE" sz="1700" dirty="0"/>
              <a:t>2 visar de orsaker och bidragande orsaker som har angetts vid utredning av händelserna, fördelad efter händelsetyperna riskobservationer, tillbud, olycksfall, arbetssjukdom och (om du har behörighet till det) kränkande särbehandling. </a:t>
            </a:r>
          </a:p>
          <a:p>
            <a:pPr lvl="1"/>
            <a:r>
              <a:rPr lang="sv-SE" sz="1700" dirty="0" smtClean="0"/>
              <a:t>Diagram </a:t>
            </a:r>
            <a:r>
              <a:rPr lang="sv-SE" sz="1700" dirty="0"/>
              <a:t>3 visar typ av kränkning fördelad efter självupplevt och observerat. Detta diagram visas bara om du har behörighet till händelsetypen Kränkande särbehandling. </a:t>
            </a: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378" y="923231"/>
            <a:ext cx="2077711" cy="78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86622"/>
      </p:ext>
    </p:extLst>
  </p:cSld>
  <p:clrMapOvr>
    <a:masterClrMapping/>
  </p:clrMapOvr>
</p:sld>
</file>

<file path=ppt/theme/theme1.xml><?xml version="1.0" encoding="utf-8"?>
<a:theme xmlns:a="http://schemas.openxmlformats.org/drawingml/2006/main" name="GE-standard">
  <a:themeElements>
    <a:clrScheme name="GBG Energi">
      <a:dk1>
        <a:sysClr val="windowText" lastClr="000000"/>
      </a:dk1>
      <a:lt1>
        <a:sysClr val="window" lastClr="FFFFFF"/>
      </a:lt1>
      <a:dk2>
        <a:srgbClr val="3A3838"/>
      </a:dk2>
      <a:lt2>
        <a:srgbClr val="C3C4C5"/>
      </a:lt2>
      <a:accent1>
        <a:srgbClr val="5CA1C4"/>
      </a:accent1>
      <a:accent2>
        <a:srgbClr val="7AAD3E"/>
      </a:accent2>
      <a:accent3>
        <a:srgbClr val="BF831F"/>
      </a:accent3>
      <a:accent4>
        <a:srgbClr val="BE593B"/>
      </a:accent4>
      <a:accent5>
        <a:srgbClr val="C3C4C5"/>
      </a:accent5>
      <a:accent6>
        <a:srgbClr val="951D7E"/>
      </a:accent6>
      <a:hlink>
        <a:srgbClr val="0563C1"/>
      </a:hlink>
      <a:folHlink>
        <a:srgbClr val="951D7E"/>
      </a:folHlink>
    </a:clrScheme>
    <a:fontScheme name="GBG Energi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-ppmall_2019-06-04_ver4 med instruktion - kopia.potx" id="{020D728B-C390-4CD9-93F5-47EA920F20AE}" vid="{4D195B60-EE34-4AE2-8ADA-551EF6BF1AE5}"/>
    </a:ext>
  </a:extLst>
</a:theme>
</file>

<file path=ppt/theme/theme2.xml><?xml version="1.0" encoding="utf-8"?>
<a:theme xmlns:a="http://schemas.openxmlformats.org/drawingml/2006/main" name="Avsnitts- och Start/slutbilder">
  <a:themeElements>
    <a:clrScheme name="GBG Energi">
      <a:dk1>
        <a:sysClr val="windowText" lastClr="000000"/>
      </a:dk1>
      <a:lt1>
        <a:sysClr val="window" lastClr="FFFFFF"/>
      </a:lt1>
      <a:dk2>
        <a:srgbClr val="3A3838"/>
      </a:dk2>
      <a:lt2>
        <a:srgbClr val="C3C4C5"/>
      </a:lt2>
      <a:accent1>
        <a:srgbClr val="5CA1C4"/>
      </a:accent1>
      <a:accent2>
        <a:srgbClr val="7AAD3E"/>
      </a:accent2>
      <a:accent3>
        <a:srgbClr val="BF831F"/>
      </a:accent3>
      <a:accent4>
        <a:srgbClr val="BE593B"/>
      </a:accent4>
      <a:accent5>
        <a:srgbClr val="C3C4C5"/>
      </a:accent5>
      <a:accent6>
        <a:srgbClr val="951D7E"/>
      </a:accent6>
      <a:hlink>
        <a:srgbClr val="0563C1"/>
      </a:hlink>
      <a:folHlink>
        <a:srgbClr val="951D7E"/>
      </a:folHlink>
    </a:clrScheme>
    <a:fontScheme name="GBG Energi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-ppmall_2019-06-04_ver4 med instruktion - kopia.potx" id="{020D728B-C390-4CD9-93F5-47EA920F20AE}" vid="{1E310987-61E5-4225-90A5-FD313AE1003A}"/>
    </a:ext>
  </a:extLst>
</a:theme>
</file>

<file path=ppt/theme/theme3.xml><?xml version="1.0" encoding="utf-8"?>
<a:theme xmlns:a="http://schemas.openxmlformats.org/drawingml/2006/main" name="GE-Grön">
  <a:themeElements>
    <a:clrScheme name="GBG Energi">
      <a:dk1>
        <a:sysClr val="windowText" lastClr="000000"/>
      </a:dk1>
      <a:lt1>
        <a:sysClr val="window" lastClr="FFFFFF"/>
      </a:lt1>
      <a:dk2>
        <a:srgbClr val="3A3838"/>
      </a:dk2>
      <a:lt2>
        <a:srgbClr val="C3C4C5"/>
      </a:lt2>
      <a:accent1>
        <a:srgbClr val="5CA1C4"/>
      </a:accent1>
      <a:accent2>
        <a:srgbClr val="7AAD3E"/>
      </a:accent2>
      <a:accent3>
        <a:srgbClr val="BF831F"/>
      </a:accent3>
      <a:accent4>
        <a:srgbClr val="BE593B"/>
      </a:accent4>
      <a:accent5>
        <a:srgbClr val="C3C4C5"/>
      </a:accent5>
      <a:accent6>
        <a:srgbClr val="951D7E"/>
      </a:accent6>
      <a:hlink>
        <a:srgbClr val="0563C1"/>
      </a:hlink>
      <a:folHlink>
        <a:srgbClr val="951D7E"/>
      </a:folHlink>
    </a:clrScheme>
    <a:fontScheme name="GBG Energi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>
          <a:solidFill>
            <a:schemeClr val="bg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E-ppmall_2019-06-04_ver4 med instruktion - kopia.potx" id="{020D728B-C390-4CD9-93F5-47EA920F20AE}" vid="{B8D4567F-6E3D-471F-BA8C-217153FDB148}"/>
    </a:ext>
  </a:extLst>
</a:theme>
</file>

<file path=ppt/theme/theme4.xml><?xml version="1.0" encoding="utf-8"?>
<a:theme xmlns:a="http://schemas.openxmlformats.org/drawingml/2006/main" name="GE-Blå">
  <a:themeElements>
    <a:clrScheme name="GBG Energi">
      <a:dk1>
        <a:sysClr val="windowText" lastClr="000000"/>
      </a:dk1>
      <a:lt1>
        <a:sysClr val="window" lastClr="FFFFFF"/>
      </a:lt1>
      <a:dk2>
        <a:srgbClr val="3A3838"/>
      </a:dk2>
      <a:lt2>
        <a:srgbClr val="C3C4C5"/>
      </a:lt2>
      <a:accent1>
        <a:srgbClr val="5CA1C4"/>
      </a:accent1>
      <a:accent2>
        <a:srgbClr val="7AAD3E"/>
      </a:accent2>
      <a:accent3>
        <a:srgbClr val="BF831F"/>
      </a:accent3>
      <a:accent4>
        <a:srgbClr val="BE593B"/>
      </a:accent4>
      <a:accent5>
        <a:srgbClr val="C3C4C5"/>
      </a:accent5>
      <a:accent6>
        <a:srgbClr val="951D7E"/>
      </a:accent6>
      <a:hlink>
        <a:srgbClr val="0563C1"/>
      </a:hlink>
      <a:folHlink>
        <a:srgbClr val="951D7E"/>
      </a:folHlink>
    </a:clrScheme>
    <a:fontScheme name="GBG Energi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  <a:ln>
          <a:solidFill>
            <a:schemeClr val="bg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E-ppmall_2019-06-04_ver4 med instruktion - kopia.potx" id="{020D728B-C390-4CD9-93F5-47EA920F20AE}" vid="{5196A32B-2D6F-46D8-B374-7A416D896DDF}"/>
    </a:ext>
  </a:extLst>
</a:theme>
</file>

<file path=ppt/theme/theme5.xml><?xml version="1.0" encoding="utf-8"?>
<a:theme xmlns:a="http://schemas.openxmlformats.org/drawingml/2006/main" name="GE-standard med blå rubriker">
  <a:themeElements>
    <a:clrScheme name="Anpassat 1">
      <a:dk1>
        <a:sysClr val="windowText" lastClr="000000"/>
      </a:dk1>
      <a:lt1>
        <a:sysClr val="window" lastClr="FFFFFF"/>
      </a:lt1>
      <a:dk2>
        <a:srgbClr val="3A3838"/>
      </a:dk2>
      <a:lt2>
        <a:srgbClr val="C3C4C5"/>
      </a:lt2>
      <a:accent1>
        <a:srgbClr val="7AAD3E"/>
      </a:accent1>
      <a:accent2>
        <a:srgbClr val="5CA1C4"/>
      </a:accent2>
      <a:accent3>
        <a:srgbClr val="BF831F"/>
      </a:accent3>
      <a:accent4>
        <a:srgbClr val="BE593B"/>
      </a:accent4>
      <a:accent5>
        <a:srgbClr val="C3C4C5"/>
      </a:accent5>
      <a:accent6>
        <a:srgbClr val="951D7E"/>
      </a:accent6>
      <a:hlink>
        <a:srgbClr val="0563C1"/>
      </a:hlink>
      <a:folHlink>
        <a:srgbClr val="951D7E"/>
      </a:folHlink>
    </a:clrScheme>
    <a:fontScheme name="GBG Energi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-ppmall_2019-06-04_ver4 med instruktion - kopia.potx" id="{020D728B-C390-4CD9-93F5-47EA920F20AE}" vid="{74E9A9E3-537F-4520-B352-457B8E2FD9E6}"/>
    </a:ext>
  </a:extLst>
</a:theme>
</file>

<file path=ppt/theme/theme6.xml><?xml version="1.0" encoding="utf-8"?>
<a:theme xmlns:a="http://schemas.openxmlformats.org/drawingml/2006/main" name="GE-Lila">
  <a:themeElements>
    <a:clrScheme name="GBG Energi">
      <a:dk1>
        <a:sysClr val="windowText" lastClr="000000"/>
      </a:dk1>
      <a:lt1>
        <a:sysClr val="window" lastClr="FFFFFF"/>
      </a:lt1>
      <a:dk2>
        <a:srgbClr val="3A3838"/>
      </a:dk2>
      <a:lt2>
        <a:srgbClr val="C3C4C5"/>
      </a:lt2>
      <a:accent1>
        <a:srgbClr val="5CA1C4"/>
      </a:accent1>
      <a:accent2>
        <a:srgbClr val="7AAD3E"/>
      </a:accent2>
      <a:accent3>
        <a:srgbClr val="BF831F"/>
      </a:accent3>
      <a:accent4>
        <a:srgbClr val="BE593B"/>
      </a:accent4>
      <a:accent5>
        <a:srgbClr val="C3C4C5"/>
      </a:accent5>
      <a:accent6>
        <a:srgbClr val="951D7E"/>
      </a:accent6>
      <a:hlink>
        <a:srgbClr val="0563C1"/>
      </a:hlink>
      <a:folHlink>
        <a:srgbClr val="951D7E"/>
      </a:folHlink>
    </a:clrScheme>
    <a:fontScheme name="GBG Energi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>
            <a:lumMod val="40000"/>
            <a:lumOff val="60000"/>
          </a:schemeClr>
        </a:solidFill>
        <a:ln>
          <a:solidFill>
            <a:schemeClr val="bg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E-ppmall_2019-06-04_ver4 med instruktion - kopia.potx" id="{020D728B-C390-4CD9-93F5-47EA920F20AE}" vid="{1112F95E-AF5F-4817-98DB-86A822DD8E75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291</Words>
  <Application>Microsoft Office PowerPoint</Application>
  <PresentationFormat>Bredbild</PresentationFormat>
  <Paragraphs>26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6</vt:i4>
      </vt:variant>
      <vt:variant>
        <vt:lpstr>Bildrubriker</vt:lpstr>
      </vt:variant>
      <vt:variant>
        <vt:i4>4</vt:i4>
      </vt:variant>
    </vt:vector>
  </HeadingPairs>
  <TitlesOfParts>
    <vt:vector size="13" baseType="lpstr">
      <vt:lpstr>Arial</vt:lpstr>
      <vt:lpstr>Calibri</vt:lpstr>
      <vt:lpstr>Corbel</vt:lpstr>
      <vt:lpstr>GE-standard</vt:lpstr>
      <vt:lpstr>Avsnitts- och Start/slutbilder</vt:lpstr>
      <vt:lpstr>GE-Grön</vt:lpstr>
      <vt:lpstr>GE-Blå</vt:lpstr>
      <vt:lpstr>GE-standard med blå rubriker</vt:lpstr>
      <vt:lpstr>GE-Lila</vt:lpstr>
      <vt:lpstr>Nyheter i ENIA</vt:lpstr>
      <vt:lpstr>Nyheter i ENIA, 2020 t o m 2/9.</vt:lpstr>
      <vt:lpstr>Nyheter i ENIA, 2020 t o m 2/9.</vt:lpstr>
      <vt:lpstr>Nyheter i ENIA, 2020 t o m 2/9.   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2020-09-24T07:20:13Z</dcterms:created>
  <dcterms:modified xsi:type="dcterms:W3CDTF">2020-09-24T07:53:26Z</dcterms:modified>
</cp:coreProperties>
</file>