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1" r:id="rId5"/>
  </p:sldMasterIdLst>
  <p:notesMasterIdLst>
    <p:notesMasterId r:id="rId14"/>
  </p:notesMasterIdLst>
  <p:sldIdLst>
    <p:sldId id="517" r:id="rId6"/>
    <p:sldId id="528" r:id="rId7"/>
    <p:sldId id="256" r:id="rId8"/>
    <p:sldId id="524" r:id="rId9"/>
    <p:sldId id="525" r:id="rId10"/>
    <p:sldId id="526" r:id="rId11"/>
    <p:sldId id="523" r:id="rId12"/>
    <p:sldId id="260" r:id="rId13"/>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9B8037-6FB0-4516-B022-46F87D6841DB}" v="61" dt="2021-11-05T10:04:38.94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9906" autoAdjust="0"/>
  </p:normalViewPr>
  <p:slideViewPr>
    <p:cSldViewPr snapToGrid="0">
      <p:cViewPr varScale="1">
        <p:scale>
          <a:sx n="53" d="100"/>
          <a:sy n="53" d="100"/>
        </p:scale>
        <p:origin x="1140"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19"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2.7593170403924908E-2"/>
          <c:y val="3.6196576689974634E-2"/>
          <c:w val="0.97240682959607505"/>
          <c:h val="0.92760684662005077"/>
        </c:manualLayout>
      </c:layout>
      <c:pie3DChart>
        <c:varyColors val="1"/>
        <c:ser>
          <c:idx val="0"/>
          <c:order val="0"/>
          <c:tx>
            <c:strRef>
              <c:f>Blad1!$B$1</c:f>
              <c:strCache>
                <c:ptCount val="1"/>
                <c:pt idx="0">
                  <c:v>Försäljning</c:v>
                </c:pt>
              </c:strCache>
            </c:strRef>
          </c:tx>
          <c:explosion val="5"/>
          <c:dPt>
            <c:idx val="0"/>
            <c:bubble3D val="0"/>
            <c:explosion val="0"/>
            <c:spPr>
              <a:solidFill>
                <a:schemeClr val="accent1"/>
              </a:solidFill>
              <a:ln w="25400">
                <a:solidFill>
                  <a:schemeClr val="lt1"/>
                </a:solidFill>
              </a:ln>
              <a:effectLst/>
              <a:sp3d contourW="25400">
                <a:contourClr>
                  <a:schemeClr val="lt1"/>
                </a:contourClr>
              </a:sp3d>
            </c:spPr>
            <c:extLst>
              <c:ext xmlns:c16="http://schemas.microsoft.com/office/drawing/2014/chart" uri="{C3380CC4-5D6E-409C-BE32-E72D297353CC}">
                <c16:uniqueId val="{00000001-00F1-49FF-AC86-38B915732D9E}"/>
              </c:ext>
            </c:extLst>
          </c:dPt>
          <c:dPt>
            <c:idx val="1"/>
            <c:bubble3D val="0"/>
            <c:explosion val="0"/>
            <c:spPr>
              <a:solidFill>
                <a:schemeClr val="accent2"/>
              </a:solidFill>
              <a:ln w="25400">
                <a:solidFill>
                  <a:schemeClr val="lt1"/>
                </a:solidFill>
              </a:ln>
              <a:effectLst/>
              <a:sp3d contourW="25400">
                <a:contourClr>
                  <a:schemeClr val="lt1"/>
                </a:contourClr>
              </a:sp3d>
            </c:spPr>
            <c:extLst>
              <c:ext xmlns:c16="http://schemas.microsoft.com/office/drawing/2014/chart" uri="{C3380CC4-5D6E-409C-BE32-E72D297353CC}">
                <c16:uniqueId val="{00000003-00F1-49FF-AC86-38B915732D9E}"/>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00F1-49FF-AC86-38B915732D9E}"/>
              </c:ext>
            </c:extLst>
          </c:dPt>
          <c:dPt>
            <c:idx val="3"/>
            <c:bubble3D val="0"/>
            <c:explosion val="1"/>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00F1-49FF-AC86-38B915732D9E}"/>
              </c:ext>
            </c:extLst>
          </c:dPt>
          <c:dLbls>
            <c:dLbl>
              <c:idx val="0"/>
              <c:tx>
                <c:rich>
                  <a:bodyPr rot="0" spcFirstLastPara="1" vertOverflow="ellipsis" vert="horz" wrap="square" lIns="38100" tIns="19050" rIns="38100" bIns="19050" anchor="ctr" anchorCtr="0">
                    <a:spAutoFit/>
                  </a:bodyPr>
                  <a:lstStyle/>
                  <a:p>
                    <a:pPr algn="ct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US" sz="1600" dirty="0"/>
                      <a:t>290 </a:t>
                    </a:r>
                    <a:r>
                      <a:rPr lang="en-US" sz="1600" baseline="0" dirty="0" err="1"/>
                      <a:t>kommuner</a:t>
                    </a:r>
                    <a:endParaRPr lang="en-US" sz="1600" baseline="0" dirty="0"/>
                  </a:p>
                </c:rich>
              </c:tx>
              <c:spPr>
                <a:noFill/>
                <a:ln>
                  <a:noFill/>
                </a:ln>
                <a:effectLst/>
              </c:spPr>
              <c:txPr>
                <a:bodyPr rot="0" spcFirstLastPara="1" vertOverflow="ellipsis" vert="horz" wrap="square" lIns="38100" tIns="19050" rIns="38100" bIns="19050" anchor="ctr" anchorCtr="0">
                  <a:spAutoFit/>
                </a:bodyPr>
                <a:lstStyle/>
                <a:p>
                  <a:pPr algn="ct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sv-SE"/>
                </a:p>
              </c:txPr>
              <c:dLblPos val="ctr"/>
              <c:showLegendKey val="0"/>
              <c:showVal val="0"/>
              <c:showCatName val="1"/>
              <c:showSerName val="0"/>
              <c:showPercent val="0"/>
              <c:showBubbleSize val="0"/>
              <c:extLst>
                <c:ext xmlns:c15="http://schemas.microsoft.com/office/drawing/2012/chart" uri="{CE6537A1-D6FC-4f65-9D91-7224C49458BB}">
                  <c15:showDataLabelsRange val="0"/>
                </c:ext>
                <c:ext xmlns:c16="http://schemas.microsoft.com/office/drawing/2014/chart" uri="{C3380CC4-5D6E-409C-BE32-E72D297353CC}">
                  <c16:uniqueId val="{00000001-00F1-49FF-AC86-38B915732D9E}"/>
                </c:ext>
              </c:extLst>
            </c:dLbl>
            <c:dLbl>
              <c:idx val="1"/>
              <c:layout>
                <c:manualLayout>
                  <c:x val="-0.17059592696012726"/>
                  <c:y val="-0.32206239799375247"/>
                </c:manualLayout>
              </c:layout>
              <c:tx>
                <c:rich>
                  <a:bodyPr rot="0" spcFirstLastPara="1" vertOverflow="ellipsis" vert="horz" wrap="square" lIns="38100" tIns="19050" rIns="38100" bIns="19050" anchor="ctr" anchorCtr="0">
                    <a:noAutofit/>
                  </a:bodyPr>
                  <a:lstStyle/>
                  <a:p>
                    <a:pPr algn="ct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US" sz="1600" dirty="0"/>
                      <a:t>21 </a:t>
                    </a:r>
                    <a:r>
                      <a:rPr lang="en-US" sz="1600" dirty="0" err="1"/>
                      <a:t>regioner</a:t>
                    </a:r>
                    <a:endParaRPr lang="en-US" sz="1600" dirty="0"/>
                  </a:p>
                </c:rich>
              </c:tx>
              <c:spPr>
                <a:noFill/>
                <a:ln>
                  <a:noFill/>
                </a:ln>
                <a:effectLst/>
              </c:spPr>
              <c:txPr>
                <a:bodyPr rot="0" spcFirstLastPara="1" vertOverflow="ellipsis" vert="horz" wrap="square" lIns="38100" tIns="19050" rIns="38100" bIns="19050" anchor="ctr" anchorCtr="0">
                  <a:noAutofit/>
                </a:bodyPr>
                <a:lstStyle/>
                <a:p>
                  <a:pPr algn="ct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sv-SE"/>
                </a:p>
              </c:txPr>
              <c:dLblPos val="bestFit"/>
              <c:showLegendKey val="0"/>
              <c:showVal val="0"/>
              <c:showCatName val="1"/>
              <c:showSerName val="0"/>
              <c:showPercent val="0"/>
              <c:showBubbleSize val="0"/>
              <c:extLst>
                <c:ext xmlns:c15="http://schemas.microsoft.com/office/drawing/2012/chart" uri="{CE6537A1-D6FC-4f65-9D91-7224C49458BB}">
                  <c15:layout>
                    <c:manualLayout>
                      <c:w val="0.24924076127367956"/>
                      <c:h val="0.2187947640137618"/>
                    </c:manualLayout>
                  </c15:layout>
                  <c15:showDataLabelsRange val="0"/>
                </c:ext>
                <c:ext xmlns:c16="http://schemas.microsoft.com/office/drawing/2014/chart" uri="{C3380CC4-5D6E-409C-BE32-E72D297353CC}">
                  <c16:uniqueId val="{00000003-00F1-49FF-AC86-38B915732D9E}"/>
                </c:ext>
              </c:extLst>
            </c:dLbl>
            <c:dLbl>
              <c:idx val="2"/>
              <c:layout>
                <c:manualLayout>
                  <c:x val="8.2741642957785147E-2"/>
                  <c:y val="-0.32957346762250933"/>
                </c:manualLayout>
              </c:layout>
              <c:tx>
                <c:rich>
                  <a:bodyPr rot="0" spcFirstLastPara="1" vertOverflow="ellipsis" vert="horz" wrap="square" lIns="38100" tIns="19050" rIns="38100" bIns="19050" anchor="ctr" anchorCtr="0">
                    <a:noAutofit/>
                  </a:bodyPr>
                  <a:lstStyle/>
                  <a:p>
                    <a:pPr algn="ct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US" sz="1600" dirty="0"/>
                      <a:t>Ca 1100 </a:t>
                    </a:r>
                    <a:r>
                      <a:rPr lang="en-US" sz="1600" dirty="0" err="1"/>
                      <a:t>kommunala</a:t>
                    </a:r>
                    <a:r>
                      <a:rPr lang="en-US" sz="1600" dirty="0"/>
                      <a:t> </a:t>
                    </a:r>
                    <a:r>
                      <a:rPr lang="en-US" sz="1600" dirty="0" err="1"/>
                      <a:t>företag</a:t>
                    </a:r>
                    <a:r>
                      <a:rPr lang="en-US" sz="1600" dirty="0"/>
                      <a:t>, ca 90 000 </a:t>
                    </a:r>
                    <a:r>
                      <a:rPr lang="en-US" sz="1600" dirty="0" err="1"/>
                      <a:t>medarbetare</a:t>
                    </a:r>
                    <a:endParaRPr lang="en-US" sz="1600" dirty="0"/>
                  </a:p>
                </c:rich>
              </c:tx>
              <c:spPr>
                <a:noFill/>
                <a:ln>
                  <a:noFill/>
                </a:ln>
                <a:effectLst/>
              </c:spPr>
              <c:txPr>
                <a:bodyPr rot="0" spcFirstLastPara="1" vertOverflow="ellipsis" vert="horz" wrap="square" lIns="38100" tIns="19050" rIns="38100" bIns="19050" anchor="ctr" anchorCtr="0">
                  <a:noAutofit/>
                </a:bodyPr>
                <a:lstStyle/>
                <a:p>
                  <a:pPr algn="ct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sv-SE"/>
                </a:p>
              </c:txPr>
              <c:dLblPos val="bestFit"/>
              <c:showLegendKey val="0"/>
              <c:showVal val="0"/>
              <c:showCatName val="1"/>
              <c:showSerName val="0"/>
              <c:showPercent val="0"/>
              <c:showBubbleSize val="0"/>
              <c:extLst>
                <c:ext xmlns:c15="http://schemas.microsoft.com/office/drawing/2012/chart" uri="{CE6537A1-D6FC-4f65-9D91-7224C49458BB}">
                  <c15:layout>
                    <c:manualLayout>
                      <c:w val="0.40861067630857928"/>
                      <c:h val="0.29253042869106621"/>
                    </c:manualLayout>
                  </c15:layout>
                  <c15:showDataLabelsRange val="0"/>
                </c:ext>
                <c:ext xmlns:c16="http://schemas.microsoft.com/office/drawing/2014/chart" uri="{C3380CC4-5D6E-409C-BE32-E72D297353CC}">
                  <c16:uniqueId val="{00000005-00F1-49FF-AC86-38B915732D9E}"/>
                </c:ext>
              </c:extLst>
            </c:dLbl>
            <c:dLbl>
              <c:idx val="3"/>
              <c:layout>
                <c:manualLayout>
                  <c:x val="0.18382949181105415"/>
                  <c:y val="0.11609709076329379"/>
                </c:manualLayout>
              </c:layout>
              <c:tx>
                <c:rich>
                  <a:bodyPr rot="0" spcFirstLastPara="1" vertOverflow="ellipsis" vert="horz" wrap="square" lIns="38100" tIns="19050" rIns="38100" bIns="19050" anchor="ctr" anchorCtr="0">
                    <a:noAutofit/>
                  </a:bodyPr>
                  <a:lstStyle/>
                  <a:p>
                    <a:pPr algn="ct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r>
                      <a:rPr lang="en-US" sz="1600" baseline="0" dirty="0" err="1"/>
                      <a:t>Totalt</a:t>
                    </a:r>
                    <a:r>
                      <a:rPr lang="en-US" sz="1600" baseline="0" dirty="0"/>
                      <a:t> 1,2 </a:t>
                    </a:r>
                    <a:r>
                      <a:rPr lang="en-US" sz="1600" baseline="0" noProof="0" dirty="0" err="1"/>
                      <a:t>miljoner</a:t>
                    </a:r>
                    <a:r>
                      <a:rPr lang="en-US" sz="1600" baseline="0" dirty="0"/>
                      <a:t> </a:t>
                    </a:r>
                    <a:r>
                      <a:rPr lang="en-US" sz="1600" baseline="0" dirty="0" err="1"/>
                      <a:t>medarbetare</a:t>
                    </a:r>
                    <a:endParaRPr lang="en-US" sz="1600" baseline="0" dirty="0"/>
                  </a:p>
                </c:rich>
              </c:tx>
              <c:spPr>
                <a:noFill/>
                <a:ln>
                  <a:noFill/>
                </a:ln>
                <a:effectLst/>
              </c:spPr>
              <c:txPr>
                <a:bodyPr rot="0" spcFirstLastPara="1" vertOverflow="ellipsis" vert="horz" wrap="square" lIns="38100" tIns="19050" rIns="38100" bIns="19050" anchor="ctr" anchorCtr="0">
                  <a:noAutofit/>
                </a:bodyPr>
                <a:lstStyle/>
                <a:p>
                  <a:pPr algn="ctr">
                    <a:defRPr sz="1600"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sv-SE"/>
                </a:p>
              </c:txPr>
              <c:dLblPos val="bestFit"/>
              <c:showLegendKey val="0"/>
              <c:showVal val="0"/>
              <c:showCatName val="1"/>
              <c:showSerName val="0"/>
              <c:showPercent val="0"/>
              <c:showBubbleSize val="0"/>
              <c:extLst>
                <c:ext xmlns:c15="http://schemas.microsoft.com/office/drawing/2012/chart" uri="{CE6537A1-D6FC-4f65-9D91-7224C49458BB}">
                  <c15:layout>
                    <c:manualLayout>
                      <c:w val="0.32253699088449272"/>
                      <c:h val="0.22488244564484547"/>
                    </c:manualLayout>
                  </c15:layout>
                  <c15:showDataLabelsRange val="0"/>
                </c:ext>
                <c:ext xmlns:c16="http://schemas.microsoft.com/office/drawing/2014/chart" uri="{C3380CC4-5D6E-409C-BE32-E72D297353CC}">
                  <c16:uniqueId val="{00000007-00F1-49FF-AC86-38B915732D9E}"/>
                </c:ext>
              </c:extLst>
            </c:dLbl>
            <c:spPr>
              <a:noFill/>
              <a:ln>
                <a:noFill/>
              </a:ln>
              <a:effectLst/>
            </c:spPr>
            <c:txPr>
              <a:bodyPr rot="0" spcFirstLastPara="1" vertOverflow="ellipsis" vert="horz" wrap="square" lIns="38100" tIns="19050" rIns="38100" bIns="19050" anchor="ctr" anchorCtr="0">
                <a:spAutoFit/>
              </a:bodyPr>
              <a:lstStyle/>
              <a:p>
                <a:pPr algn="ctr">
                  <a:defRPr sz="1197" b="1" i="0" u="none" strike="noStrike" kern="1200" baseline="0">
                    <a:solidFill>
                      <a:schemeClr val="bg1"/>
                    </a:solidFill>
                    <a:effectLst>
                      <a:outerShdw blurRad="38100" dist="38100" dir="2700000" algn="tl">
                        <a:srgbClr val="000000">
                          <a:alpha val="43137"/>
                        </a:srgbClr>
                      </a:outerShdw>
                    </a:effectLst>
                    <a:latin typeface="+mn-lt"/>
                    <a:ea typeface="+mn-ea"/>
                    <a:cs typeface="+mn-cs"/>
                  </a:defRPr>
                </a:pPr>
                <a:endParaRPr lang="sv-SE"/>
              </a:p>
            </c:txPr>
            <c:dLblPos val="ct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Blad1!$A$2:$A$5</c:f>
              <c:strCache>
                <c:ptCount val="4"/>
                <c:pt idx="0">
                  <c:v>250 Kommuner</c:v>
                </c:pt>
                <c:pt idx="1">
                  <c:v>21 Regioner</c:v>
                </c:pt>
                <c:pt idx="2">
                  <c:v>Ca 650 kommunala företag</c:v>
                </c:pt>
                <c:pt idx="3">
                  <c:v>1,3 miljoner arbetstagare</c:v>
                </c:pt>
              </c:strCache>
            </c:strRef>
          </c:cat>
          <c:val>
            <c:numRef>
              <c:f>Blad1!$B$2:$B$5</c:f>
              <c:numCache>
                <c:formatCode>General</c:formatCode>
                <c:ptCount val="4"/>
                <c:pt idx="0">
                  <c:v>20</c:v>
                </c:pt>
                <c:pt idx="1">
                  <c:v>20</c:v>
                </c:pt>
                <c:pt idx="2">
                  <c:v>20</c:v>
                </c:pt>
                <c:pt idx="3">
                  <c:v>20</c:v>
                </c:pt>
              </c:numCache>
            </c:numRef>
          </c:val>
          <c:extLst>
            <c:ext xmlns:c16="http://schemas.microsoft.com/office/drawing/2014/chart" uri="{C3380CC4-5D6E-409C-BE32-E72D297353CC}">
              <c16:uniqueId val="{00000008-00F1-49FF-AC86-38B915732D9E}"/>
            </c:ext>
          </c:extLst>
        </c:ser>
        <c:dLbls>
          <c:dLblPos val="ctr"/>
          <c:showLegendKey val="0"/>
          <c:showVal val="0"/>
          <c:showCatName val="1"/>
          <c:showSerName val="0"/>
          <c:showPercent val="0"/>
          <c:showBubbleSize val="0"/>
          <c:showLeaderLines val="1"/>
        </c:dLbls>
      </c:pie3D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FD6889-8A58-411F-8B33-4D77F9D91B79}" type="datetimeFigureOut">
              <a:rPr lang="sv-SE" smtClean="0"/>
              <a:t>2021-11-05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7F114A5-E17E-45D3-BF0F-8B75E68B9956}" type="slidenum">
              <a:rPr lang="sv-SE" smtClean="0"/>
              <a:t>‹#›</a:t>
            </a:fld>
            <a:endParaRPr lang="sv-SE"/>
          </a:p>
        </p:txBody>
      </p:sp>
    </p:spTree>
    <p:extLst>
      <p:ext uri="{BB962C8B-B14F-4D97-AF65-F5344CB8AC3E}">
        <p14:creationId xmlns:p14="http://schemas.microsoft.com/office/powerpoint/2010/main" val="3481052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trategiska.se/app/uploads/varannat-jobb-automatiseras.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b="1"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F2DE842-27FD-4D28-A039-C43C9B03CF8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598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I en</a:t>
            </a:r>
            <a:r>
              <a:rPr lang="sv-SE" sz="1200" b="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a:t>
            </a:r>
            <a:r>
              <a:rPr lang="sv-SE" sz="1200" b="0" dirty="0" err="1">
                <a:effectLst/>
                <a:latin typeface="Calibri Light" panose="020F0302020204030204" pitchFamily="34" charset="0"/>
                <a:ea typeface="Calibri Light" panose="020F0302020204030204" pitchFamily="34" charset="0"/>
                <a:cs typeface="Calibri" panose="020F0502020204030204" pitchFamily="34" charset="0"/>
              </a:rPr>
              <a:t>Sifoundersökning</a:t>
            </a:r>
            <a:r>
              <a:rPr lang="sv-SE" sz="1200" b="0" dirty="0">
                <a:effectLst/>
                <a:latin typeface="Calibri Light" panose="020F0302020204030204" pitchFamily="34" charset="0"/>
                <a:ea typeface="Calibri Light" panose="020F0302020204030204" pitchFamily="34" charset="0"/>
                <a:cs typeface="Calibri" panose="020F0502020204030204" pitchFamily="34" charset="0"/>
              </a:rPr>
              <a:t> </a:t>
            </a:r>
            <a:r>
              <a:rPr lang="sv-SE" sz="1200" dirty="0">
                <a:effectLst/>
                <a:latin typeface="Calibri Light" panose="020F0302020204030204" pitchFamily="34" charset="0"/>
                <a:ea typeface="Calibri Light" panose="020F0302020204030204" pitchFamily="34" charset="0"/>
                <a:cs typeface="Calibri" panose="020F0502020204030204" pitchFamily="34" charset="0"/>
              </a:rPr>
              <a:t>från Omställningsfonden som gjordes i maj i år angav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Light" panose="020F0302020204030204" pitchFamily="34" charset="0"/>
                <a:ea typeface="Calibri Light" panose="020F0302020204030204" pitchFamily="34" charset="0"/>
                <a:cs typeface="Calibri" panose="020F0502020204030204" pitchFamily="34" charset="0"/>
              </a:rPr>
              <a:t>Å</a:t>
            </a:r>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tta av tio svenskar, 84 procent, att de tror att deras kompetens kommer att vara tillräcklig på arbetsmarknaden om fem år.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Sju av tio, 73 procent, tror att den egna kompetensen räcker till även om tio år.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solidFill>
                  <a:srgbClr val="000000"/>
                </a:solidFill>
                <a:effectLst/>
                <a:highlight>
                  <a:srgbClr val="FFFF00"/>
                </a:highlight>
                <a:latin typeface="Calibri Light" panose="020F0302020204030204" pitchFamily="34" charset="0"/>
                <a:ea typeface="Calibri Light" panose="020F0302020204030204" pitchFamily="34" charset="0"/>
                <a:cs typeface="Times New Roman" panose="02020603050405020304" pitchFamily="18" charset="0"/>
              </a:rPr>
              <a:t>Ta upp även i avslutningen.</a:t>
            </a:r>
            <a:endParaRPr lang="sv-SE" sz="1200" dirty="0">
              <a:effectLst/>
              <a:latin typeface="Calibri Light" panose="020F0302020204030204" pitchFamily="34" charset="0"/>
              <a:ea typeface="Calibri Light" panose="020F03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17F114A5-E17E-45D3-BF0F-8B75E68B9956}" type="slidenum">
              <a:rPr lang="sv-SE" smtClean="0"/>
              <a:t>2</a:t>
            </a:fld>
            <a:endParaRPr lang="sv-SE"/>
          </a:p>
        </p:txBody>
      </p:sp>
    </p:spTree>
    <p:extLst>
      <p:ext uri="{BB962C8B-B14F-4D97-AF65-F5344CB8AC3E}">
        <p14:creationId xmlns:p14="http://schemas.microsoft.com/office/powerpoint/2010/main" val="3356816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Presentera oss kort</a:t>
            </a:r>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a:t>
            </a:r>
            <a:r>
              <a:rPr lang="sv-SE" sz="1200" dirty="0">
                <a:solidFill>
                  <a:srgbClr val="FF0000"/>
                </a:solidFill>
                <a:effectLst/>
                <a:latin typeface="Calibri Light" panose="020F0302020204030204" pitchFamily="34" charset="0"/>
                <a:ea typeface="Calibri Light" panose="020F0302020204030204" pitchFamily="34" charset="0"/>
                <a:cs typeface="Times New Roman" panose="02020603050405020304" pitchFamily="18" charset="0"/>
              </a:rPr>
              <a:t>Eva</a:t>
            </a:r>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VD Omställningsfonden /</a:t>
            </a:r>
            <a:r>
              <a:rPr lang="sv-SE" sz="1200" dirty="0">
                <a:solidFill>
                  <a:srgbClr val="FF0000"/>
                </a:solidFill>
                <a:effectLst/>
                <a:latin typeface="Calibri Light" panose="020F0302020204030204" pitchFamily="34" charset="0"/>
                <a:ea typeface="Calibri Light" panose="020F0302020204030204" pitchFamily="34" charset="0"/>
                <a:cs typeface="Times New Roman" panose="02020603050405020304" pitchFamily="18" charset="0"/>
              </a:rPr>
              <a:t>Johan</a:t>
            </a:r>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verksamhetsansvarig KFS Trygghetsfond</a:t>
            </a:r>
            <a:b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br>
            <a:endParaRPr lang="sv-SE" sz="12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sv-SE" sz="1200" b="1" dirty="0">
                <a:solidFill>
                  <a:srgbClr val="FF0000"/>
                </a:solidFill>
                <a:effectLst/>
                <a:latin typeface="Calibri Light" panose="020F0302020204030204" pitchFamily="34" charset="0"/>
                <a:ea typeface="Calibri Light" panose="020F0302020204030204" pitchFamily="34" charset="0"/>
                <a:cs typeface="Calibri" panose="020F0502020204030204" pitchFamily="34" charset="0"/>
              </a:rPr>
              <a:t>Eva </a:t>
            </a:r>
            <a:r>
              <a:rPr lang="sv-SE" sz="1200" b="1" dirty="0">
                <a:solidFill>
                  <a:srgbClr val="000000"/>
                </a:solidFill>
                <a:effectLst/>
                <a:latin typeface="Calibri Light" panose="020F0302020204030204" pitchFamily="34" charset="0"/>
                <a:ea typeface="Calibri Light" panose="020F0302020204030204" pitchFamily="34" charset="0"/>
                <a:cs typeface="Calibri" panose="020F0502020204030204" pitchFamily="34" charset="0"/>
              </a:rPr>
              <a:t>- Omställningsfonden som bildades 2012 med uppdrag att </a:t>
            </a:r>
            <a:r>
              <a:rPr lang="sv-SE" sz="1200" dirty="0">
                <a:solidFill>
                  <a:srgbClr val="000000"/>
                </a:solidFill>
                <a:effectLst/>
                <a:latin typeface="Calibri Light" panose="020F0302020204030204" pitchFamily="34" charset="0"/>
                <a:ea typeface="Calibri Light" panose="020F0302020204030204" pitchFamily="34" charset="0"/>
                <a:cs typeface="Calibri" panose="020F0502020204030204" pitchFamily="34" charset="0"/>
              </a:rPr>
              <a:t>stöttar medarbetare som blivit uppsagda </a:t>
            </a:r>
            <a:r>
              <a:rPr lang="sv-SE" sz="1200" dirty="0" err="1">
                <a:solidFill>
                  <a:srgbClr val="000000"/>
                </a:solidFill>
                <a:effectLst/>
                <a:latin typeface="Calibri Light" panose="020F0302020204030204" pitchFamily="34" charset="0"/>
                <a:ea typeface="Calibri Light" panose="020F0302020204030204" pitchFamily="34" charset="0"/>
                <a:cs typeface="Calibri" panose="020F0502020204030204" pitchFamily="34" charset="0"/>
              </a:rPr>
              <a:t>pga</a:t>
            </a:r>
            <a:r>
              <a:rPr lang="sv-SE" sz="1200" dirty="0">
                <a:solidFill>
                  <a:srgbClr val="000000"/>
                </a:solidFill>
                <a:effectLst/>
                <a:latin typeface="Calibri Light" panose="020F0302020204030204" pitchFamily="34" charset="0"/>
                <a:ea typeface="Calibri Light" panose="020F0302020204030204" pitchFamily="34" charset="0"/>
                <a:cs typeface="Calibri" panose="020F0502020204030204" pitchFamily="34" charset="0"/>
              </a:rPr>
              <a:t> arbetsbrist från välfärdssektorn. </a:t>
            </a:r>
          </a:p>
          <a:p>
            <a:r>
              <a:rPr lang="sv-SE" sz="1200" dirty="0">
                <a:solidFill>
                  <a:srgbClr val="000000"/>
                </a:solidFill>
                <a:effectLst/>
                <a:latin typeface="Calibri Light" panose="020F0302020204030204" pitchFamily="34" charset="0"/>
                <a:ea typeface="Calibri Light" panose="020F0302020204030204" pitchFamily="34" charset="0"/>
                <a:cs typeface="Calibri" panose="020F0502020204030204" pitchFamily="34" charset="0"/>
              </a:rPr>
              <a:t>Sedan maj 2020 även stöd till personer som efter en ök med sin arbetsgivare avslutat sin anställning på grund av sjukdom/skada och har en nedsatt arbetsförmåga.  </a:t>
            </a:r>
          </a:p>
          <a:p>
            <a:r>
              <a:rPr lang="sv-SE" sz="1200" dirty="0">
                <a:solidFill>
                  <a:srgbClr val="000000"/>
                </a:solidFill>
                <a:effectLst/>
                <a:latin typeface="Calibri Light" panose="020F0302020204030204" pitchFamily="34" charset="0"/>
                <a:ea typeface="Calibri Light" panose="020F0302020204030204" pitchFamily="34" charset="0"/>
                <a:cs typeface="Calibri" panose="020F0502020204030204" pitchFamily="34" charset="0"/>
              </a:rPr>
              <a:t>Sedan 2017 finns medel och gett OM i uppdrag att arbeta tillsammans med arbetsgivare och fackliga med förebyggande kompetensutvecklingsinsatser, för att minska risken för uppsägningar. </a:t>
            </a:r>
            <a:endParaRPr lang="sv-SE" sz="12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sv-SE" sz="1200" dirty="0">
                <a:solidFill>
                  <a:srgbClr val="000000"/>
                </a:solidFill>
                <a:effectLst/>
                <a:latin typeface="Calibri Light" panose="020F0302020204030204" pitchFamily="34" charset="0"/>
                <a:ea typeface="Calibri Light" panose="020F0302020204030204" pitchFamily="34" charset="0"/>
                <a:cs typeface="Calibri" panose="020F0502020204030204" pitchFamily="34" charset="0"/>
              </a:rPr>
              <a:t> </a:t>
            </a:r>
            <a:endParaRPr lang="sv-SE" sz="12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sv-SE" sz="1200" dirty="0">
                <a:solidFill>
                  <a:srgbClr val="000000"/>
                </a:solidFill>
                <a:effectLst/>
                <a:latin typeface="Calibri Light" panose="020F0302020204030204" pitchFamily="34" charset="0"/>
                <a:ea typeface="Calibri Light" panose="020F0302020204030204" pitchFamily="34" charset="0"/>
                <a:cs typeface="Calibri" panose="020F0502020204030204" pitchFamily="34" charset="0"/>
              </a:rPr>
              <a:t>Omfattar cirka 1,2 miljoner anställda inom kommun- och regionsektorn och ca 650 Sobona företag. </a:t>
            </a:r>
          </a:p>
          <a:p>
            <a:endParaRPr lang="sv-SE" sz="1200" dirty="0">
              <a:solidFill>
                <a:srgbClr val="000000"/>
              </a:solidFill>
              <a:effectLst/>
              <a:latin typeface="Calibri Light" panose="020F0302020204030204" pitchFamily="34" charset="0"/>
              <a:ea typeface="Calibri Light" panose="020F0302020204030204" pitchFamily="34" charset="0"/>
              <a:cs typeface="Calibri" panose="020F0502020204030204" pitchFamily="34" charset="0"/>
            </a:endParaRPr>
          </a:p>
          <a:p>
            <a:r>
              <a:rPr lang="sv-SE" sz="1200" b="1" dirty="0">
                <a:solidFill>
                  <a:srgbClr val="FF0000"/>
                </a:solidFill>
                <a:effectLst/>
                <a:latin typeface="Calibri Light" panose="020F0302020204030204" pitchFamily="34" charset="0"/>
                <a:ea typeface="Calibri Light" panose="020F0302020204030204" pitchFamily="34" charset="0"/>
                <a:cs typeface="Calibri" panose="020F0502020204030204" pitchFamily="34" charset="0"/>
              </a:rPr>
              <a:t>Johan</a:t>
            </a:r>
            <a:r>
              <a:rPr lang="sv-SE" sz="1200" b="1" dirty="0">
                <a:solidFill>
                  <a:srgbClr val="000000"/>
                </a:solidFill>
                <a:effectLst/>
                <a:latin typeface="Calibri Light" panose="020F0302020204030204" pitchFamily="34" charset="0"/>
                <a:ea typeface="Calibri Light" panose="020F0302020204030204" pitchFamily="34" charset="0"/>
                <a:cs typeface="Calibri" panose="020F0502020204030204" pitchFamily="34" charset="0"/>
              </a:rPr>
              <a:t> - KFS </a:t>
            </a:r>
            <a:r>
              <a:rPr lang="sv-SE" sz="1200" b="1" dirty="0" err="1">
                <a:solidFill>
                  <a:srgbClr val="000000"/>
                </a:solidFill>
                <a:effectLst/>
                <a:latin typeface="Calibri Light" panose="020F0302020204030204" pitchFamily="34" charset="0"/>
                <a:ea typeface="Calibri Light" panose="020F0302020204030204" pitchFamily="34" charset="0"/>
                <a:cs typeface="Calibri" panose="020F0502020204030204" pitchFamily="34" charset="0"/>
              </a:rPr>
              <a:t>Tf</a:t>
            </a:r>
            <a:r>
              <a:rPr lang="sv-SE" sz="1200" b="1" dirty="0">
                <a:solidFill>
                  <a:srgbClr val="000000"/>
                </a:solidFill>
                <a:effectLst/>
                <a:latin typeface="Calibri Light" panose="020F0302020204030204" pitchFamily="34" charset="0"/>
                <a:ea typeface="Calibri Light" panose="020F0302020204030204" pitchFamily="34" charset="0"/>
                <a:cs typeface="Calibri" panose="020F0502020204030204" pitchFamily="34" charset="0"/>
              </a:rPr>
              <a:t> </a:t>
            </a:r>
            <a:r>
              <a:rPr lang="sv-SE" sz="1200" dirty="0">
                <a:solidFill>
                  <a:srgbClr val="000000"/>
                </a:solidFill>
                <a:effectLst/>
                <a:latin typeface="Calibri Light" panose="020F0302020204030204" pitchFamily="34" charset="0"/>
                <a:ea typeface="Calibri Light" panose="020F0302020204030204" pitchFamily="34" charset="0"/>
                <a:cs typeface="Calibri" panose="020F0502020204030204" pitchFamily="34" charset="0"/>
              </a:rPr>
              <a:t>- presenterar KFS trygghetsfond och hanteringen av dess avveckling. Fördjupar om fondernas huvudmän och uppdrag – svenska modellen.</a:t>
            </a:r>
            <a:endParaRPr lang="sv-SE" sz="1200" dirty="0">
              <a:effectLst/>
              <a:latin typeface="Calibri Light" panose="020F0302020204030204" pitchFamily="34" charset="0"/>
              <a:ea typeface="Calibri Light" panose="020F03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17F114A5-E17E-45D3-BF0F-8B75E68B9956}" type="slidenum">
              <a:rPr lang="sv-SE" smtClean="0"/>
              <a:t>3</a:t>
            </a:fld>
            <a:endParaRPr lang="sv-SE"/>
          </a:p>
        </p:txBody>
      </p:sp>
    </p:spTree>
    <p:extLst>
      <p:ext uri="{BB962C8B-B14F-4D97-AF65-F5344CB8AC3E}">
        <p14:creationId xmlns:p14="http://schemas.microsoft.com/office/powerpoint/2010/main" val="3410315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a:t>
            </a:r>
            <a:r>
              <a:rPr lang="sv-SE" sz="1200" b="1" dirty="0">
                <a:solidFill>
                  <a:srgbClr val="FF0000"/>
                </a:solidFill>
                <a:effectLst/>
                <a:latin typeface="Calibri Light" panose="020F0302020204030204" pitchFamily="34" charset="0"/>
                <a:ea typeface="Calibri Light" panose="020F0302020204030204" pitchFamily="34" charset="0"/>
                <a:cs typeface="Times New Roman" panose="02020603050405020304" pitchFamily="18" charset="0"/>
              </a:rPr>
              <a:t>Eva</a:t>
            </a:r>
            <a:r>
              <a:rPr lang="sv-SE" sz="1200" b="1"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a:t>
            </a:r>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Utifrån Sifo undersökningen framgår det att </a:t>
            </a:r>
            <a:r>
              <a:rPr lang="sv-SE" sz="1200" b="1"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mest säkra på sin kompetens är 30–49-åringarna</a:t>
            </a:r>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där 79 procent tror att deras kompetens kommer att vara tillräcklig om </a:t>
            </a:r>
            <a:r>
              <a:rPr lang="sv-SE" sz="1200" u="sng"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tio år</a:t>
            </a:r>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a:t>
            </a:r>
            <a:b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br>
            <a:endParaRPr lang="sv-SE" sz="12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sv-SE" sz="1200" b="1"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Är detta då möjligt?</a:t>
            </a:r>
            <a:b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br>
            <a:r>
              <a:rPr lang="sv-SE" sz="1200" dirty="0">
                <a:effectLst/>
                <a:latin typeface="Calibri Light" panose="020F0302020204030204" pitchFamily="34" charset="0"/>
                <a:ea typeface="Calibri Light" panose="020F0302020204030204" pitchFamily="34" charset="0"/>
                <a:cs typeface="Times New Roman" panose="02020603050405020304" pitchFamily="18" charset="0"/>
              </a:rPr>
              <a:t>För samtidigt beräknas mer än hälften av alla yrken att vara ersatta av digital teknik inom 20 år, enligt en </a:t>
            </a:r>
            <a:r>
              <a:rPr lang="sv-SE" sz="1200" u="sng" dirty="0">
                <a:solidFill>
                  <a:srgbClr val="0563C1"/>
                </a:solidFill>
                <a:effectLst/>
                <a:latin typeface="Calibri Light" panose="020F0302020204030204" pitchFamily="34" charset="0"/>
                <a:ea typeface="Calibri Light" panose="020F0302020204030204" pitchFamily="34" charset="0"/>
                <a:cs typeface="Times New Roman" panose="02020603050405020304" pitchFamily="18" charset="0"/>
                <a:hlinkClick r:id="rId3"/>
              </a:rPr>
              <a:t>rapport från Stiftelsen för Strategisk Forskning</a:t>
            </a:r>
            <a:r>
              <a:rPr lang="sv-SE" sz="1200" dirty="0">
                <a:effectLst/>
                <a:latin typeface="Calibri Light" panose="020F0302020204030204" pitchFamily="34" charset="0"/>
                <a:ea typeface="Calibri Light" panose="020F0302020204030204" pitchFamily="34" charset="0"/>
                <a:cs typeface="Times New Roman" panose="02020603050405020304" pitchFamily="18" charset="0"/>
              </a:rPr>
              <a:t>. </a:t>
            </a:r>
          </a:p>
          <a:p>
            <a:r>
              <a:rPr lang="sv-SE" sz="1200" dirty="0">
                <a:effectLst/>
                <a:latin typeface="Calibri Light" panose="020F0302020204030204" pitchFamily="34" charset="0"/>
                <a:ea typeface="Calibri Light" panose="020F0302020204030204" pitchFamily="34" charset="0"/>
                <a:cs typeface="Times New Roman" panose="02020603050405020304" pitchFamily="18" charset="0"/>
              </a:rPr>
              <a:t>Inom välfärdssektorn har exempelvis fler administrativa processer redan ersatts med digital teknik och den digitala vårdkonsumtionen har generellt ökat. Den digitala strukturomvandlingen av arbetsmarknaden har även påskyndats under pandemin, vilket innebär att ännu fler kommer att ställas inför ökade och nya kompetenskrav. </a:t>
            </a:r>
          </a:p>
          <a:p>
            <a:endParaRPr lang="sv-SE" sz="1200" dirty="0">
              <a:effectLst/>
              <a:highlight>
                <a:srgbClr val="FFFF00"/>
              </a:highlight>
              <a:latin typeface="Calibri Light" panose="020F0302020204030204" pitchFamily="34" charset="0"/>
              <a:ea typeface="Calibri Light" panose="020F0302020204030204" pitchFamily="34" charset="0"/>
              <a:cs typeface="Times New Roman" panose="02020603050405020304" pitchFamily="18" charset="0"/>
            </a:endParaRPr>
          </a:p>
          <a:p>
            <a:r>
              <a:rPr lang="sv-SE" sz="1200" b="1" dirty="0">
                <a:effectLst/>
                <a:highlight>
                  <a:srgbClr val="FFFF00"/>
                </a:highlight>
                <a:latin typeface="Calibri Light" panose="020F0302020204030204" pitchFamily="34" charset="0"/>
                <a:ea typeface="Calibri Light" panose="020F0302020204030204" pitchFamily="34" charset="0"/>
                <a:cs typeface="Times New Roman" panose="02020603050405020304" pitchFamily="18" charset="0"/>
              </a:rPr>
              <a:t>Exempel - </a:t>
            </a:r>
            <a:r>
              <a:rPr lang="sv-SE" sz="1200" dirty="0">
                <a:effectLst/>
                <a:latin typeface="Calibri Light" panose="020F0302020204030204" pitchFamily="34" charset="0"/>
                <a:ea typeface="Calibri Light" panose="020F0302020204030204" pitchFamily="34" charset="0"/>
                <a:cs typeface="Times New Roman" panose="02020603050405020304" pitchFamily="18" charset="0"/>
              </a:rPr>
              <a:t>robotskötare / digitala soptunnor/ vårdbolagen/</a:t>
            </a:r>
          </a:p>
          <a:p>
            <a:br>
              <a:rPr lang="sv-SE" sz="1200" dirty="0">
                <a:effectLst/>
                <a:latin typeface="Calibri Light" panose="020F0302020204030204" pitchFamily="34" charset="0"/>
                <a:ea typeface="Calibri Light" panose="020F0302020204030204" pitchFamily="34" charset="0"/>
                <a:cs typeface="Times New Roman" panose="02020603050405020304" pitchFamily="18" charset="0"/>
              </a:rPr>
            </a:br>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Den som vill vara anställningsbar genom hela arbetslivet måste utveckla sin kompetens. </a:t>
            </a:r>
          </a:p>
          <a:p>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Att som arbetsgivare erbjuda kompetensutveckling gynnar både medarbetarens utveckling och arbetsplatsens möjlighet att behålla och rekrytera medarbetare, och samhället i stort – välfärdssektorns uppdrag.</a:t>
            </a:r>
            <a:endParaRPr lang="sv-SE" sz="1200" dirty="0">
              <a:effectLst/>
              <a:latin typeface="Calibri Light" panose="020F0302020204030204" pitchFamily="34" charset="0"/>
              <a:ea typeface="Calibri Light" panose="020F03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17F114A5-E17E-45D3-BF0F-8B75E68B9956}" type="slidenum">
              <a:rPr lang="sv-SE" smtClean="0"/>
              <a:t>4</a:t>
            </a:fld>
            <a:endParaRPr lang="sv-SE"/>
          </a:p>
        </p:txBody>
      </p:sp>
    </p:spTree>
    <p:extLst>
      <p:ext uri="{BB962C8B-B14F-4D97-AF65-F5344CB8AC3E}">
        <p14:creationId xmlns:p14="http://schemas.microsoft.com/office/powerpoint/2010/main" val="41666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dirty="0">
                <a:solidFill>
                  <a:srgbClr val="000000"/>
                </a:solidFill>
                <a:effectLst/>
                <a:latin typeface="Calibri Light" panose="020F0302020204030204" pitchFamily="34" charset="0"/>
                <a:ea typeface="Calibri Light" panose="020F0302020204030204" pitchFamily="34" charset="0"/>
                <a:cs typeface="Calibri" panose="020F0502020204030204" pitchFamily="34" charset="0"/>
              </a:rPr>
              <a:t>Eva  - Förebyggande insatser</a:t>
            </a:r>
            <a:r>
              <a:rPr lang="sv-SE" sz="1200" dirty="0">
                <a:solidFill>
                  <a:srgbClr val="000000"/>
                </a:solidFill>
                <a:effectLst/>
                <a:latin typeface="Calibri Light" panose="020F0302020204030204" pitchFamily="34" charset="0"/>
                <a:ea typeface="Calibri Light" panose="020F0302020204030204" pitchFamily="34" charset="0"/>
                <a:cs typeface="Calibri" panose="020F0502020204030204" pitchFamily="34" charset="0"/>
              </a:rPr>
              <a:t> - senaste fem åren har drygt 72 000 (t o m oktober 2021) medarbetare i välfärdssektorn fått kompetensutveckling med stöd av medel från Omställningsfonden. </a:t>
            </a:r>
            <a:endParaRPr lang="sv-SE" sz="12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sv-SE" sz="1200" dirty="0">
                <a:solidFill>
                  <a:srgbClr val="000000"/>
                </a:solidFill>
                <a:effectLst/>
                <a:latin typeface="Calibri Light" panose="020F0302020204030204" pitchFamily="34" charset="0"/>
                <a:ea typeface="Calibri Light" panose="020F0302020204030204" pitchFamily="34" charset="0"/>
                <a:cs typeface="Calibri" panose="020F0502020204030204" pitchFamily="34" charset="0"/>
              </a:rPr>
              <a:t> </a:t>
            </a:r>
            <a:endParaRPr lang="sv-SE" sz="12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sv-SE" sz="1200" b="1"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Kartläggning</a:t>
            </a:r>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av kompetensförsörjningsbehoven och kompetenserna hos medarbetarna en viktig del i arbetsgivarnas förebyggande och övergripande arbetet på kort och lång sikt. Man behöver fånga behoven av kompetensutveckling utifrån verksamhetens utveckling och behov. </a:t>
            </a:r>
            <a:b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br>
            <a:r>
              <a:rPr lang="sv-SE" sz="1200" b="1" dirty="0">
                <a:solidFill>
                  <a:srgbClr val="FF0000"/>
                </a:solidFill>
                <a:effectLst/>
                <a:latin typeface="Calibri Light" panose="020F0302020204030204" pitchFamily="34" charset="0"/>
                <a:ea typeface="Calibri Light" panose="020F0302020204030204" pitchFamily="34" charset="0"/>
                <a:cs typeface="Calibri" panose="020F0502020204030204" pitchFamily="34" charset="0"/>
              </a:rPr>
              <a:t>Exempel</a:t>
            </a:r>
            <a:r>
              <a:rPr lang="sv-SE" sz="1200" dirty="0">
                <a:solidFill>
                  <a:srgbClr val="FF0000"/>
                </a:solidFill>
                <a:effectLst/>
                <a:latin typeface="Calibri Light" panose="020F0302020204030204" pitchFamily="34" charset="0"/>
                <a:ea typeface="Calibri Light" panose="020F0302020204030204" pitchFamily="34" charset="0"/>
                <a:cs typeface="Calibri" panose="020F0502020204030204" pitchFamily="34" charset="0"/>
              </a:rPr>
              <a:t> </a:t>
            </a:r>
            <a:r>
              <a:rPr lang="sv-SE" sz="1200" dirty="0">
                <a:solidFill>
                  <a:srgbClr val="000000"/>
                </a:solidFill>
                <a:effectLst/>
                <a:latin typeface="Calibri Light" panose="020F0302020204030204" pitchFamily="34" charset="0"/>
                <a:ea typeface="Calibri Light" panose="020F0302020204030204" pitchFamily="34" charset="0"/>
                <a:cs typeface="Calibri" panose="020F0502020204030204" pitchFamily="34" charset="0"/>
              </a:rPr>
              <a:t>finns där Barnskötare efter validering utbildat sig till undersköterskor/ barnskötare till förskollärare.</a:t>
            </a:r>
          </a:p>
          <a:p>
            <a:endParaRPr lang="sv-SE" sz="1200" dirty="0">
              <a:solidFill>
                <a:srgbClr val="000000"/>
              </a:solidFill>
              <a:effectLst/>
              <a:latin typeface="Calibri Light" panose="020F0302020204030204" pitchFamily="34" charset="0"/>
              <a:ea typeface="Calibri Light" panose="020F0302020204030204" pitchFamily="34" charset="0"/>
              <a:cs typeface="Calibri" panose="020F0502020204030204" pitchFamily="34" charset="0"/>
            </a:endParaRPr>
          </a:p>
          <a:p>
            <a:r>
              <a:rPr lang="sv-SE" sz="1200" dirty="0">
                <a:solidFill>
                  <a:srgbClr val="000000"/>
                </a:solidFill>
                <a:effectLst/>
                <a:latin typeface="Calibri Light" panose="020F0302020204030204" pitchFamily="34" charset="0"/>
                <a:ea typeface="Calibri Light" panose="020F0302020204030204" pitchFamily="34" charset="0"/>
                <a:cs typeface="Calibri" panose="020F0502020204030204" pitchFamily="34" charset="0"/>
              </a:rPr>
              <a:t>För att möjliggöra för </a:t>
            </a:r>
            <a:r>
              <a:rPr lang="sv-SE" sz="1200" b="1" dirty="0">
                <a:solidFill>
                  <a:srgbClr val="000000"/>
                </a:solidFill>
                <a:effectLst/>
                <a:latin typeface="Calibri Light" panose="020F0302020204030204" pitchFamily="34" charset="0"/>
                <a:ea typeface="Calibri Light" panose="020F0302020204030204" pitchFamily="34" charset="0"/>
                <a:cs typeface="Calibri" panose="020F0502020204030204" pitchFamily="34" charset="0"/>
              </a:rPr>
              <a:t>Sobona-företagen</a:t>
            </a:r>
            <a:r>
              <a:rPr lang="sv-SE" sz="1200" dirty="0">
                <a:solidFill>
                  <a:srgbClr val="000000"/>
                </a:solidFill>
                <a:effectLst/>
                <a:latin typeface="Calibri Light" panose="020F0302020204030204" pitchFamily="34" charset="0"/>
                <a:ea typeface="Calibri Light" panose="020F0302020204030204" pitchFamily="34" charset="0"/>
                <a:cs typeface="Calibri" panose="020F0502020204030204" pitchFamily="34" charset="0"/>
              </a:rPr>
              <a:t> oavsett storlek på företaget har, sedan i år 2021, parterna öppnat möjligheter att söka projektmedel för de behov man har av kompetensutvecklingsinsatser för att undvika risk för uppsägningar. </a:t>
            </a:r>
            <a:endParaRPr lang="sv-SE" sz="12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a:t>
            </a:r>
            <a:endParaRPr lang="sv-SE" sz="12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sv-SE" sz="1200" b="1"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Uppsägningar</a:t>
            </a:r>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som ökade under 2020, minskat igen 2021. Verksamhetsförändringar största anledningen, men även nedläggning, förändrade krav eller andra </a:t>
            </a:r>
            <a:r>
              <a:rPr lang="sv-SE" sz="1200" dirty="0" err="1">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prio</a:t>
            </a:r>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från uppdragsgivare är andra anledningar. </a:t>
            </a:r>
            <a:endParaRPr lang="sv-SE" sz="12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Idag t o m oktober 2021 får nästan </a:t>
            </a:r>
            <a:r>
              <a:rPr lang="sv-SE" sz="1200" u="sng"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2000 personer stöd av OM</a:t>
            </a:r>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efter blivit uppsagd </a:t>
            </a:r>
            <a:r>
              <a:rPr lang="sv-SE" sz="1200" dirty="0" err="1">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pga</a:t>
            </a:r>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arbetsbrist eller träffat ök om avslut av anställningen då personen inte kunnat gå tillbaka till sin anställning </a:t>
            </a:r>
            <a:r>
              <a:rPr lang="sv-SE" sz="1200" dirty="0" err="1">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pga</a:t>
            </a:r>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sjukdom eller skada. </a:t>
            </a:r>
            <a:r>
              <a:rPr lang="sv-SE" sz="1200" dirty="0">
                <a:solidFill>
                  <a:srgbClr val="FF0000"/>
                </a:solidFill>
                <a:effectLst/>
                <a:latin typeface="Calibri Light" panose="020F0302020204030204" pitchFamily="34" charset="0"/>
                <a:ea typeface="Calibri Light" panose="020F0302020204030204" pitchFamily="34" charset="0"/>
                <a:cs typeface="Times New Roman" panose="02020603050405020304" pitchFamily="18" charset="0"/>
              </a:rPr>
              <a:t>KFS </a:t>
            </a:r>
            <a:r>
              <a:rPr lang="sv-SE" sz="1200" dirty="0" err="1">
                <a:solidFill>
                  <a:srgbClr val="FF0000"/>
                </a:solidFill>
                <a:effectLst/>
                <a:latin typeface="Calibri Light" panose="020F0302020204030204" pitchFamily="34" charset="0"/>
                <a:ea typeface="Calibri Light" panose="020F0302020204030204" pitchFamily="34" charset="0"/>
                <a:cs typeface="Times New Roman" panose="02020603050405020304" pitchFamily="18" charset="0"/>
              </a:rPr>
              <a:t>Tf</a:t>
            </a:r>
            <a:r>
              <a:rPr lang="sv-SE" sz="1200" dirty="0">
                <a:solidFill>
                  <a:srgbClr val="FF0000"/>
                </a:solidFill>
                <a:effectLst/>
                <a:latin typeface="Calibri Light" panose="020F0302020204030204" pitchFamily="34" charset="0"/>
                <a:ea typeface="Calibri Light" panose="020F0302020204030204" pitchFamily="34" charset="0"/>
                <a:cs typeface="Times New Roman" panose="02020603050405020304" pitchFamily="18" charset="0"/>
              </a:rPr>
              <a:t> hur många personer får stöd?</a:t>
            </a:r>
            <a:endParaRPr lang="sv-SE" sz="12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a:t>
            </a:r>
            <a:endParaRPr lang="sv-SE" sz="12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Stöd till dessa personer är en viktig del i fondernas uppdrag, från början </a:t>
            </a:r>
            <a:r>
              <a:rPr lang="sv-SE" sz="1200" b="1"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grunduppdraget</a:t>
            </a:r>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Det innebär bland annat kartläggning av personens kompetens inför </a:t>
            </a:r>
            <a:r>
              <a:rPr lang="sv-SE" sz="1200" dirty="0" err="1">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ev</a:t>
            </a:r>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utbildningsbehov.</a:t>
            </a:r>
            <a:r>
              <a:rPr lang="sv-SE" sz="1200" dirty="0">
                <a:solidFill>
                  <a:srgbClr val="000000"/>
                </a:solidFill>
                <a:effectLst/>
                <a:latin typeface="Calibri Light" panose="020F0302020204030204" pitchFamily="34" charset="0"/>
                <a:ea typeface="Calibri Light" panose="020F0302020204030204" pitchFamily="34" charset="0"/>
                <a:cs typeface="Calibri" panose="020F0502020204030204" pitchFamily="34" charset="0"/>
              </a:rPr>
              <a:t> Över 90 procent av de som fick stöd av Omställningsfonden/</a:t>
            </a:r>
            <a:r>
              <a:rPr lang="sv-SE" sz="1200" dirty="0">
                <a:solidFill>
                  <a:srgbClr val="FF0000"/>
                </a:solidFill>
                <a:effectLst/>
                <a:latin typeface="Calibri Light" panose="020F0302020204030204" pitchFamily="34" charset="0"/>
                <a:ea typeface="Calibri Light" panose="020F0302020204030204" pitchFamily="34" charset="0"/>
                <a:cs typeface="Calibri" panose="020F0502020204030204" pitchFamily="34" charset="0"/>
              </a:rPr>
              <a:t>KFS TF? </a:t>
            </a:r>
            <a:r>
              <a:rPr lang="sv-SE" sz="1200" dirty="0">
                <a:solidFill>
                  <a:srgbClr val="000000"/>
                </a:solidFill>
                <a:effectLst/>
                <a:latin typeface="Calibri Light" panose="020F0302020204030204" pitchFamily="34" charset="0"/>
                <a:ea typeface="Calibri Light" panose="020F0302020204030204" pitchFamily="34" charset="0"/>
                <a:cs typeface="Calibri" panose="020F0502020204030204" pitchFamily="34" charset="0"/>
              </a:rPr>
              <a:t>gick vidare till ny sysselsättning. AV dessa fick 76 procent nytt jobb och </a:t>
            </a:r>
            <a:r>
              <a:rPr lang="sv-SE" sz="1200" b="1" dirty="0">
                <a:solidFill>
                  <a:srgbClr val="000000"/>
                </a:solidFill>
                <a:effectLst/>
                <a:latin typeface="Calibri Light" panose="020F0302020204030204" pitchFamily="34" charset="0"/>
                <a:ea typeface="Calibri Light" panose="020F0302020204030204" pitchFamily="34" charset="0"/>
                <a:cs typeface="Calibri" panose="020F0502020204030204" pitchFamily="34" charset="0"/>
              </a:rPr>
              <a:t>16 procent påbörjade längre studier. </a:t>
            </a:r>
            <a:endParaRPr lang="sv-SE" sz="1200" dirty="0">
              <a:effectLst/>
              <a:latin typeface="Calibri Light" panose="020F0302020204030204" pitchFamily="34" charset="0"/>
              <a:ea typeface="Calibri Light" panose="020F03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17F114A5-E17E-45D3-BF0F-8B75E68B9956}" type="slidenum">
              <a:rPr lang="sv-SE" smtClean="0"/>
              <a:t>5</a:t>
            </a:fld>
            <a:endParaRPr lang="sv-SE"/>
          </a:p>
        </p:txBody>
      </p:sp>
    </p:spTree>
    <p:extLst>
      <p:ext uri="{BB962C8B-B14F-4D97-AF65-F5344CB8AC3E}">
        <p14:creationId xmlns:p14="http://schemas.microsoft.com/office/powerpoint/2010/main" val="3544081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dirty="0">
                <a:solidFill>
                  <a:srgbClr val="FF0000"/>
                </a:solidFill>
                <a:effectLst/>
                <a:latin typeface="Calibri Light" panose="020F0302020204030204" pitchFamily="34" charset="0"/>
                <a:ea typeface="Calibri Light" panose="020F0302020204030204" pitchFamily="34" charset="0"/>
                <a:cs typeface="Times New Roman" panose="02020603050405020304" pitchFamily="18" charset="0"/>
              </a:rPr>
              <a:t>Johan</a:t>
            </a:r>
            <a:r>
              <a:rPr lang="sv-SE" sz="1200" b="1"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 </a:t>
            </a:r>
            <a:r>
              <a:rPr lang="sv-SE" sz="12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fördjupar på individnivå - Erfarenheter på individnivå.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Light" panose="020F0302020204030204" pitchFamily="34" charset="0"/>
                <a:ea typeface="Calibri Light" panose="020F0302020204030204" pitchFamily="34" charset="0"/>
                <a:cs typeface="Times New Roman" panose="02020603050405020304" pitchFamily="18" charset="0"/>
              </a:rPr>
              <a:t>Lärandet sker på många olika nivåer och former. Lärandet syftar till att stärka individers ställning i arbets- och samhällslivet och att tillgodose arbetslivets behov av kompetens.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Calibri Light" panose="020F0302020204030204" pitchFamily="34" charset="0"/>
                <a:ea typeface="Calibri Light" panose="020F0302020204030204" pitchFamily="34" charset="0"/>
                <a:cs typeface="Times New Roman" panose="02020603050405020304" pitchFamily="18" charset="0"/>
              </a:rPr>
              <a:t>Förebyggande insatser – erfarenheter tas även från arbetet med klienter/jobbsökare där kartläggning och vägledning ingår.</a:t>
            </a:r>
          </a:p>
          <a:p>
            <a:endParaRPr lang="sv-SE" dirty="0"/>
          </a:p>
        </p:txBody>
      </p:sp>
      <p:sp>
        <p:nvSpPr>
          <p:cNvPr id="4" name="Platshållare för bildnummer 3"/>
          <p:cNvSpPr>
            <a:spLocks noGrp="1"/>
          </p:cNvSpPr>
          <p:nvPr>
            <p:ph type="sldNum" sz="quarter" idx="5"/>
          </p:nvPr>
        </p:nvSpPr>
        <p:spPr/>
        <p:txBody>
          <a:bodyPr/>
          <a:lstStyle/>
          <a:p>
            <a:fld id="{17F114A5-E17E-45D3-BF0F-8B75E68B9956}" type="slidenum">
              <a:rPr lang="sv-SE" smtClean="0"/>
              <a:t>6</a:t>
            </a:fld>
            <a:endParaRPr lang="sv-SE"/>
          </a:p>
        </p:txBody>
      </p:sp>
    </p:spTree>
    <p:extLst>
      <p:ext uri="{BB962C8B-B14F-4D97-AF65-F5344CB8AC3E}">
        <p14:creationId xmlns:p14="http://schemas.microsoft.com/office/powerpoint/2010/main" val="4022774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b="1" dirty="0">
                <a:solidFill>
                  <a:srgbClr val="FF0000"/>
                </a:solidFill>
                <a:effectLst/>
                <a:latin typeface="Calibri Light" panose="020F0302020204030204" pitchFamily="34" charset="0"/>
                <a:ea typeface="Calibri Light" panose="020F0302020204030204" pitchFamily="34" charset="0"/>
                <a:cs typeface="Times New Roman" panose="02020603050405020304" pitchFamily="18" charset="0"/>
              </a:rPr>
              <a:t>Eva</a:t>
            </a:r>
            <a:r>
              <a:rPr lang="sv-SE" sz="1800" b="1"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a:t>
            </a:r>
            <a:r>
              <a:rPr lang="sv-SE" sz="18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 </a:t>
            </a:r>
            <a:r>
              <a:rPr lang="sv-SE" sz="1800" b="1" dirty="0">
                <a:effectLst/>
                <a:latin typeface="Calibri Light" panose="020F0302020204030204" pitchFamily="34" charset="0"/>
                <a:ea typeface="Calibri Light" panose="020F0302020204030204" pitchFamily="34" charset="0"/>
                <a:cs typeface="Times New Roman" panose="02020603050405020304" pitchFamily="18" charset="0"/>
              </a:rPr>
              <a:t>Framtidens omställning</a:t>
            </a:r>
            <a:r>
              <a:rPr lang="sv-SE" sz="1800" dirty="0">
                <a:effectLst/>
                <a:latin typeface="Calibri Light" panose="020F0302020204030204" pitchFamily="34" charset="0"/>
                <a:ea typeface="Calibri Light" panose="020F0302020204030204" pitchFamily="34" charset="0"/>
                <a:cs typeface="Times New Roman" panose="02020603050405020304" pitchFamily="18" charset="0"/>
              </a:rPr>
              <a:t> </a:t>
            </a:r>
            <a:r>
              <a:rPr lang="sv-SE" sz="18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statliga utredningarna med grund i LAS ök, parterna förhandlar och förhoppningen är att fonderna ska kunna även fortsättningsvis ta hand om båda uppdragen och </a:t>
            </a:r>
            <a:r>
              <a:rPr lang="sv-SE" sz="1800" u="sng"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förstärkas</a:t>
            </a:r>
            <a:r>
              <a:rPr lang="sv-SE" sz="18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med möjligheten till omställningsstudiestöd för både uppsagda och anställda inom välfärdssektorn. </a:t>
            </a:r>
          </a:p>
          <a:p>
            <a:r>
              <a:rPr lang="sv-SE" sz="1800" b="1"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Spännande utveckling på svensk arbetsmarknad.</a:t>
            </a:r>
            <a:endParaRPr lang="sv-SE" sz="18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sv-SE" sz="18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a:t>
            </a:r>
            <a:endParaRPr lang="sv-SE" sz="18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sv-SE" sz="18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Det kan finnas en risk att både organisationer och individer </a:t>
            </a:r>
            <a:r>
              <a:rPr lang="sv-SE" sz="1800" u="sng"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underskattar hur snabbt arbetsmarknaden och kompetenskraven förändras</a:t>
            </a:r>
            <a:r>
              <a:rPr lang="sv-SE" sz="18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a:t>
            </a:r>
          </a:p>
          <a:p>
            <a:r>
              <a:rPr lang="sv-SE" sz="18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Kartläggning och synliggörande av erhållen kompetens i blir en viktig del i detta. </a:t>
            </a:r>
          </a:p>
          <a:p>
            <a:r>
              <a:rPr lang="sv-SE" sz="18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Framtidsspaning och kompetensutveckling är en förutsättning för att klara kompetensförsörjningen i de kommunala bolagen, kommuner och regioner. </a:t>
            </a:r>
            <a:endParaRPr lang="sv-SE" sz="18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sv-SE" sz="18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 </a:t>
            </a:r>
            <a:endParaRPr lang="sv-SE" sz="1800" dirty="0">
              <a:effectLst/>
              <a:latin typeface="Calibri Light" panose="020F0302020204030204" pitchFamily="34" charset="0"/>
              <a:ea typeface="Calibri Light" panose="020F0302020204030204" pitchFamily="34" charset="0"/>
              <a:cs typeface="Times New Roman" panose="02020603050405020304" pitchFamily="18" charset="0"/>
            </a:endParaRPr>
          </a:p>
          <a:p>
            <a:r>
              <a:rPr lang="sv-SE" sz="1800" dirty="0">
                <a:effectLst/>
                <a:latin typeface="Calibri Light" panose="020F0302020204030204" pitchFamily="34" charset="0"/>
                <a:ea typeface="Calibri Light" panose="020F0302020204030204" pitchFamily="34" charset="0"/>
                <a:cs typeface="Times New Roman" panose="02020603050405020304" pitchFamily="18" charset="0"/>
              </a:rPr>
              <a:t>För att återknyta till Sifo undersökningen där så många tror att deras kompetens står sig över tid –</a:t>
            </a:r>
          </a:p>
          <a:p>
            <a:r>
              <a:rPr lang="sv-SE" sz="1800" dirty="0">
                <a:effectLst/>
                <a:latin typeface="Calibri Light" panose="020F0302020204030204" pitchFamily="34" charset="0"/>
                <a:ea typeface="Calibri Light" panose="020F0302020204030204" pitchFamily="34" charset="0"/>
                <a:cs typeface="Times New Roman" panose="02020603050405020304" pitchFamily="18" charset="0"/>
              </a:rPr>
              <a:t>Är de naiva eller…</a:t>
            </a:r>
          </a:p>
          <a:p>
            <a:r>
              <a:rPr lang="sv-SE" sz="1800" dirty="0">
                <a:effectLst/>
                <a:latin typeface="Calibri Light" panose="020F0302020204030204" pitchFamily="34" charset="0"/>
                <a:ea typeface="Calibri Light" panose="020F0302020204030204" pitchFamily="34" charset="0"/>
                <a:cs typeface="Times New Roman" panose="02020603050405020304" pitchFamily="18" charset="0"/>
              </a:rPr>
              <a:t>Är det kanske inte så dramatiskt som det kan låta eftersom </a:t>
            </a:r>
            <a:r>
              <a:rPr lang="sv-SE" sz="1800" u="sng" dirty="0">
                <a:effectLst/>
                <a:latin typeface="Calibri Light" panose="020F0302020204030204" pitchFamily="34" charset="0"/>
                <a:ea typeface="Calibri Light" panose="020F0302020204030204" pitchFamily="34" charset="0"/>
                <a:cs typeface="Times New Roman" panose="02020603050405020304" pitchFamily="18" charset="0"/>
              </a:rPr>
              <a:t>medarbetarna får kompetensutveckling i</a:t>
            </a:r>
            <a:r>
              <a:rPr lang="sv-SE" sz="1800" dirty="0">
                <a:effectLst/>
                <a:latin typeface="Calibri Light" panose="020F0302020204030204" pitchFamily="34" charset="0"/>
                <a:ea typeface="Calibri Light" panose="020F0302020204030204" pitchFamily="34" charset="0"/>
                <a:cs typeface="Times New Roman" panose="02020603050405020304" pitchFamily="18" charset="0"/>
              </a:rPr>
              <a:t> </a:t>
            </a:r>
            <a:r>
              <a:rPr lang="sv-SE" sz="1800" u="sng" dirty="0">
                <a:effectLst/>
                <a:latin typeface="Calibri Light" panose="020F0302020204030204" pitchFamily="34" charset="0"/>
                <a:ea typeface="Calibri Light" panose="020F0302020204030204" pitchFamily="34" charset="0"/>
                <a:cs typeface="Times New Roman" panose="02020603050405020304" pitchFamily="18" charset="0"/>
              </a:rPr>
              <a:t>arbetet</a:t>
            </a:r>
            <a:r>
              <a:rPr lang="sv-SE" sz="1800" dirty="0">
                <a:effectLst/>
                <a:latin typeface="Calibri Light" panose="020F0302020204030204" pitchFamily="34" charset="0"/>
                <a:ea typeface="Calibri Light" panose="020F0302020204030204" pitchFamily="34" charset="0"/>
                <a:cs typeface="Times New Roman" panose="02020603050405020304" pitchFamily="18" charset="0"/>
              </a:rPr>
              <a:t>?</a:t>
            </a:r>
          </a:p>
          <a:p>
            <a:r>
              <a:rPr lang="sv-SE" sz="1800" dirty="0">
                <a:effectLst/>
                <a:latin typeface="Calibri Light" panose="020F0302020204030204" pitchFamily="34" charset="0"/>
                <a:ea typeface="Calibri Light" panose="020F0302020204030204" pitchFamily="34" charset="0"/>
                <a:cs typeface="Times New Roman" panose="02020603050405020304" pitchFamily="18" charset="0"/>
              </a:rPr>
              <a:t>I detta kan fondernas stöd i arbetet och de avsatt medlen för de förebyggande kompetensutvecklingsinsatserna vara en del </a:t>
            </a:r>
            <a:r>
              <a:rPr lang="sv-SE" sz="18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för att </a:t>
            </a:r>
          </a:p>
          <a:p>
            <a:pPr marL="285750" indent="-285750">
              <a:buFontTx/>
              <a:buChar char="-"/>
            </a:pPr>
            <a:r>
              <a:rPr lang="sv-SE" sz="18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trygga medarbetarnas anställning, </a:t>
            </a:r>
          </a:p>
          <a:p>
            <a:pPr marL="285750" indent="-285750">
              <a:buFontTx/>
              <a:buChar char="-"/>
            </a:pPr>
            <a:r>
              <a:rPr lang="sv-SE" sz="18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verksamhetens kompetensförsörjningsbehov och </a:t>
            </a:r>
          </a:p>
          <a:p>
            <a:pPr marL="285750" indent="-285750">
              <a:buFontTx/>
              <a:buChar char="-"/>
            </a:pPr>
            <a:r>
              <a:rPr lang="sv-SE" sz="18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minska risken för övertalighet och uppsägningar.</a:t>
            </a:r>
            <a:endParaRPr lang="sv-SE" sz="1800" dirty="0">
              <a:effectLst/>
              <a:latin typeface="Calibri Light" panose="020F0302020204030204" pitchFamily="34" charset="0"/>
              <a:ea typeface="Calibri Light" panose="020F0302020204030204" pitchFamily="34" charset="0"/>
              <a:cs typeface="Times New Roman" panose="02020603050405020304" pitchFamily="18" charset="0"/>
            </a:endParaRPr>
          </a:p>
          <a:p>
            <a:endParaRPr lang="sv-SE" dirty="0"/>
          </a:p>
        </p:txBody>
      </p:sp>
      <p:sp>
        <p:nvSpPr>
          <p:cNvPr id="4" name="Platshållare för bildnummer 3"/>
          <p:cNvSpPr>
            <a:spLocks noGrp="1"/>
          </p:cNvSpPr>
          <p:nvPr>
            <p:ph type="sldNum" sz="quarter" idx="5"/>
          </p:nvPr>
        </p:nvSpPr>
        <p:spPr/>
        <p:txBody>
          <a:bodyPr/>
          <a:lstStyle/>
          <a:p>
            <a:fld id="{17F114A5-E17E-45D3-BF0F-8B75E68B9956}" type="slidenum">
              <a:rPr lang="sv-SE" smtClean="0"/>
              <a:t>7</a:t>
            </a:fld>
            <a:endParaRPr lang="sv-SE"/>
          </a:p>
        </p:txBody>
      </p:sp>
    </p:spTree>
    <p:extLst>
      <p:ext uri="{BB962C8B-B14F-4D97-AF65-F5344CB8AC3E}">
        <p14:creationId xmlns:p14="http://schemas.microsoft.com/office/powerpoint/2010/main" val="1677447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800" dirty="0">
                <a:effectLst/>
                <a:latin typeface="Calibri Light" panose="020F0302020204030204" pitchFamily="34" charset="0"/>
                <a:ea typeface="Calibri Light" panose="020F0302020204030204" pitchFamily="34" charset="0"/>
                <a:cs typeface="Times New Roman" panose="02020603050405020304" pitchFamily="18" charset="0"/>
              </a:rPr>
              <a:t> </a:t>
            </a:r>
            <a:r>
              <a:rPr lang="sv-SE" sz="1800" dirty="0">
                <a:solidFill>
                  <a:srgbClr val="FF0000"/>
                </a:solidFill>
                <a:effectLst/>
                <a:latin typeface="Calibri Light" panose="020F0302020204030204" pitchFamily="34" charset="0"/>
                <a:ea typeface="Calibri Light" panose="020F0302020204030204" pitchFamily="34" charset="0"/>
                <a:cs typeface="Times New Roman" panose="02020603050405020304" pitchFamily="18" charset="0"/>
              </a:rPr>
              <a:t>Eva och Johan</a:t>
            </a:r>
            <a:r>
              <a:rPr lang="sv-SE" sz="1800" dirty="0">
                <a:effectLst/>
                <a:latin typeface="Calibri Light" panose="020F0302020204030204" pitchFamily="34" charset="0"/>
                <a:ea typeface="Calibri Light" panose="020F0302020204030204" pitchFamily="34" charset="0"/>
                <a:cs typeface="Times New Roman" panose="02020603050405020304" pitchFamily="18" charset="0"/>
              </a:rPr>
              <a:t> - </a:t>
            </a:r>
            <a:r>
              <a:rPr lang="sv-SE" sz="1800" b="1"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Tack och på återseende för vi öppnar möjligheter till framtidens arbetsliv för välfärdens medarbetare och arbetsgivare.</a:t>
            </a:r>
            <a:endParaRPr lang="sv-SE" dirty="0"/>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4A3239C-DB2D-430B-AE77-A39C61C62F4A}" type="slidenum">
              <a:rPr kumimoji="0" lang="sv-S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425630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Rubrikbild kvinna">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79772"/>
          </a:xfrm>
          <a:prstGeom prst="rect">
            <a:avLst/>
          </a:prstGeom>
        </p:spPr>
      </p:pic>
      <p:sp>
        <p:nvSpPr>
          <p:cNvPr id="6" name="Platshållare för bildnummer 5"/>
          <p:cNvSpPr>
            <a:spLocks noGrp="1"/>
          </p:cNvSpPr>
          <p:nvPr>
            <p:ph type="sldNum" sz="quarter" idx="12"/>
          </p:nvPr>
        </p:nvSpPr>
        <p:spPr/>
        <p:txBody>
          <a:bodyPr/>
          <a:lstStyle>
            <a:lvl1pPr>
              <a:defRPr>
                <a:solidFill>
                  <a:schemeClr val="bg1"/>
                </a:solidFill>
              </a:defRPr>
            </a:lvl1pPr>
          </a:lstStyle>
          <a:p>
            <a:fld id="{94DA6F32-A9B6-40E3-8F6A-B518FCF14CBD}" type="slidenum">
              <a:rPr lang="sv-SE" smtClean="0"/>
              <a:t>‹#›</a:t>
            </a:fld>
            <a:endParaRPr lang="sv-SE"/>
          </a:p>
        </p:txBody>
      </p:sp>
      <p:sp>
        <p:nvSpPr>
          <p:cNvPr id="19" name="Rubrik 1"/>
          <p:cNvSpPr>
            <a:spLocks noGrp="1"/>
          </p:cNvSpPr>
          <p:nvPr>
            <p:ph type="ctrTitle"/>
          </p:nvPr>
        </p:nvSpPr>
        <p:spPr>
          <a:xfrm>
            <a:off x="914400" y="2130426"/>
            <a:ext cx="8347880" cy="1470025"/>
          </a:xfrm>
        </p:spPr>
        <p:txBody>
          <a:bodyPr anchor="b" anchorCtr="0">
            <a:normAutofit/>
          </a:bodyPr>
          <a:lstStyle>
            <a:lvl1pPr>
              <a:defRPr sz="4267">
                <a:solidFill>
                  <a:schemeClr val="bg1"/>
                </a:solidFill>
              </a:defRPr>
            </a:lvl1pPr>
          </a:lstStyle>
          <a:p>
            <a:r>
              <a:rPr lang="sv-SE"/>
              <a:t>Klicka här för att ändra mall för rubrikformat</a:t>
            </a:r>
            <a:endParaRPr lang="sv-SE" dirty="0"/>
          </a:p>
        </p:txBody>
      </p:sp>
      <p:sp>
        <p:nvSpPr>
          <p:cNvPr id="20" name="Underrubrik 2"/>
          <p:cNvSpPr>
            <a:spLocks noGrp="1"/>
          </p:cNvSpPr>
          <p:nvPr>
            <p:ph type="subTitle" idx="1"/>
          </p:nvPr>
        </p:nvSpPr>
        <p:spPr>
          <a:xfrm>
            <a:off x="916366" y="3665957"/>
            <a:ext cx="8335972" cy="1752600"/>
          </a:xfrm>
        </p:spPr>
        <p:txBody>
          <a:bodyPr/>
          <a:lstStyle>
            <a:lvl1pPr marL="0" indent="0" algn="l">
              <a:buNone/>
              <a:defRPr>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endParaRPr lang="sv-SE" dirty="0"/>
          </a:p>
        </p:txBody>
      </p:sp>
      <p:pic>
        <p:nvPicPr>
          <p:cNvPr id="5" name="Bildobjekt 4">
            <a:extLst>
              <a:ext uri="{FF2B5EF4-FFF2-40B4-BE49-F238E27FC236}">
                <a16:creationId xmlns:a16="http://schemas.microsoft.com/office/drawing/2014/main" id="{48616999-F6E3-49CB-B4C2-EFACBC406D3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500" y="349525"/>
            <a:ext cx="2016000" cy="470211"/>
          </a:xfrm>
          <a:prstGeom prst="rect">
            <a:avLst/>
          </a:prstGeom>
        </p:spPr>
      </p:pic>
    </p:spTree>
    <p:extLst>
      <p:ext uri="{BB962C8B-B14F-4D97-AF65-F5344CB8AC3E}">
        <p14:creationId xmlns:p14="http://schemas.microsoft.com/office/powerpoint/2010/main" val="26228029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Rubrikbild 1">
    <p:spTree>
      <p:nvGrpSpPr>
        <p:cNvPr id="1" name=""/>
        <p:cNvGrpSpPr/>
        <p:nvPr/>
      </p:nvGrpSpPr>
      <p:grpSpPr>
        <a:xfrm>
          <a:off x="0" y="0"/>
          <a:ext cx="0" cy="0"/>
          <a:chOff x="0" y="0"/>
          <a:chExt cx="0" cy="0"/>
        </a:xfrm>
      </p:grpSpPr>
      <p:pic>
        <p:nvPicPr>
          <p:cNvPr id="3" name="Bildobjekt 2"/>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2000" cy="6901543"/>
          </a:xfrm>
          <a:prstGeom prst="rect">
            <a:avLst/>
          </a:prstGeom>
        </p:spPr>
      </p:pic>
      <p:sp>
        <p:nvSpPr>
          <p:cNvPr id="6" name="Platshållare för bildnummer 5"/>
          <p:cNvSpPr>
            <a:spLocks noGrp="1"/>
          </p:cNvSpPr>
          <p:nvPr>
            <p:ph type="sldNum" sz="quarter" idx="12"/>
          </p:nvPr>
        </p:nvSpPr>
        <p:spPr/>
        <p:txBody>
          <a:bodyPr/>
          <a:lstStyle>
            <a:lvl1pPr>
              <a:defRPr>
                <a:solidFill>
                  <a:schemeClr val="bg1"/>
                </a:solidFill>
              </a:defRPr>
            </a:lvl1pPr>
          </a:lstStyle>
          <a:p>
            <a:fld id="{05EBC10F-61D5-468A-A42F-52C0D308C98E}" type="slidenum">
              <a:rPr lang="sv-SE" smtClean="0"/>
              <a:pPr/>
              <a:t>‹#›</a:t>
            </a:fld>
            <a:endParaRPr lang="sv-SE"/>
          </a:p>
        </p:txBody>
      </p:sp>
      <p:sp>
        <p:nvSpPr>
          <p:cNvPr id="19" name="Rubrik 1"/>
          <p:cNvSpPr>
            <a:spLocks noGrp="1"/>
          </p:cNvSpPr>
          <p:nvPr>
            <p:ph type="ctrTitle"/>
          </p:nvPr>
        </p:nvSpPr>
        <p:spPr>
          <a:xfrm>
            <a:off x="914400" y="2130426"/>
            <a:ext cx="8347880" cy="1470025"/>
          </a:xfrm>
        </p:spPr>
        <p:txBody>
          <a:bodyPr anchor="b" anchorCtr="0">
            <a:normAutofit/>
          </a:bodyPr>
          <a:lstStyle>
            <a:lvl1pPr>
              <a:defRPr sz="4267">
                <a:solidFill>
                  <a:schemeClr val="bg1"/>
                </a:solidFill>
              </a:defRPr>
            </a:lvl1pPr>
          </a:lstStyle>
          <a:p>
            <a:r>
              <a:rPr lang="sv-SE"/>
              <a:t>Klicka här för att ändra format</a:t>
            </a:r>
            <a:endParaRPr lang="sv-SE" dirty="0"/>
          </a:p>
        </p:txBody>
      </p:sp>
      <p:sp>
        <p:nvSpPr>
          <p:cNvPr id="20" name="Underrubrik 2"/>
          <p:cNvSpPr>
            <a:spLocks noGrp="1"/>
          </p:cNvSpPr>
          <p:nvPr>
            <p:ph type="subTitle" idx="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format på underrubrik i bakgrunden</a:t>
            </a:r>
            <a:endParaRPr lang="sv-SE" dirty="0"/>
          </a:p>
        </p:txBody>
      </p:sp>
      <p:pic>
        <p:nvPicPr>
          <p:cNvPr id="5" name="Bildobjekt 4">
            <a:extLst>
              <a:ext uri="{FF2B5EF4-FFF2-40B4-BE49-F238E27FC236}">
                <a16:creationId xmlns:a16="http://schemas.microsoft.com/office/drawing/2014/main" id="{48616999-F6E3-49CB-B4C2-EFACBC406D30}"/>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45500" y="349525"/>
            <a:ext cx="2016000" cy="470211"/>
          </a:xfrm>
          <a:prstGeom prst="rect">
            <a:avLst/>
          </a:prstGeom>
        </p:spPr>
      </p:pic>
    </p:spTree>
    <p:extLst>
      <p:ext uri="{BB962C8B-B14F-4D97-AF65-F5344CB8AC3E}">
        <p14:creationId xmlns:p14="http://schemas.microsoft.com/office/powerpoint/2010/main" val="1316822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Endast rubrik - grå bakgrund - ikoner">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pic>
        <p:nvPicPr>
          <p:cNvPr id="3" name="Bildobjekt 2">
            <a:extLst>
              <a:ext uri="{FF2B5EF4-FFF2-40B4-BE49-F238E27FC236}">
                <a16:creationId xmlns:a16="http://schemas.microsoft.com/office/drawing/2014/main" id="{9773D278-862A-4414-AC00-5A52587F58F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35" r="24168" b="26226"/>
          <a:stretch/>
        </p:blipFill>
        <p:spPr>
          <a:xfrm>
            <a:off x="0" y="0"/>
            <a:ext cx="12192000" cy="6858001"/>
          </a:xfrm>
          <a:prstGeom prst="rect">
            <a:avLst/>
          </a:prstGeom>
        </p:spPr>
      </p:pic>
      <p:sp>
        <p:nvSpPr>
          <p:cNvPr id="4" name="Platshållare för bildnummer 4">
            <a:extLst>
              <a:ext uri="{FF2B5EF4-FFF2-40B4-BE49-F238E27FC236}">
                <a16:creationId xmlns:a16="http://schemas.microsoft.com/office/drawing/2014/main" id="{40C69D18-9098-40EC-A959-57D6920862E4}"/>
              </a:ext>
            </a:extLst>
          </p:cNvPr>
          <p:cNvSpPr txBox="1">
            <a:spLocks/>
          </p:cNvSpPr>
          <p:nvPr userDrawn="1"/>
        </p:nvSpPr>
        <p:spPr>
          <a:xfrm>
            <a:off x="10697497" y="6356351"/>
            <a:ext cx="884903" cy="365125"/>
          </a:xfrm>
          <a:prstGeom prst="rect">
            <a:avLst/>
          </a:prstGeom>
        </p:spPr>
        <p:txBody>
          <a:bodyPr vert="horz" lIns="91440" tIns="45720" rIns="91440" bIns="45720" rtlCol="0" anchor="ctr"/>
          <a:lstStyle>
            <a:defPPr>
              <a:defRPr lang="sv-SE"/>
            </a:defPPr>
            <a:lvl1pPr marL="0" algn="r" defTabSz="914400" rtl="0" eaLnBrk="1" latinLnBrk="0" hangingPunct="1">
              <a:defRPr sz="1333" kern="1200">
                <a:solidFill>
                  <a:schemeClr val="tx1">
                    <a:tint val="75000"/>
                  </a:schemeClr>
                </a:solidFill>
                <a:latin typeface="+mj-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4DA6F32-A9B6-40E3-8F6A-B518FCF14CBD}" type="slidenum">
              <a:rPr lang="sv-SE" smtClean="0"/>
              <a:pPr/>
              <a:t>‹#›</a:t>
            </a:fld>
            <a:endParaRPr lang="sv-SE" dirty="0"/>
          </a:p>
        </p:txBody>
      </p:sp>
      <p:pic>
        <p:nvPicPr>
          <p:cNvPr id="7" name="Bildobjekt 6">
            <a:extLst>
              <a:ext uri="{FF2B5EF4-FFF2-40B4-BE49-F238E27FC236}">
                <a16:creationId xmlns:a16="http://schemas.microsoft.com/office/drawing/2014/main" id="{513EA404-62E2-4F46-926E-E3A9DFD9961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8884" y="355429"/>
            <a:ext cx="434343" cy="233646"/>
          </a:xfrm>
          <a:prstGeom prst="rect">
            <a:avLst/>
          </a:prstGeom>
        </p:spPr>
      </p:pic>
      <p:pic>
        <p:nvPicPr>
          <p:cNvPr id="8" name="Bildobjekt 7">
            <a:extLst>
              <a:ext uri="{FF2B5EF4-FFF2-40B4-BE49-F238E27FC236}">
                <a16:creationId xmlns:a16="http://schemas.microsoft.com/office/drawing/2014/main" id="{F27F17BF-960B-4B7E-A919-4197FDA3ED8B}"/>
              </a:ext>
            </a:extLst>
          </p:cNvPr>
          <p:cNvPicPr>
            <a:picLocks noChangeAspect="1"/>
          </p:cNvPicPr>
          <p:nvPr userDrawn="1"/>
        </p:nvPicPr>
        <p:blipFill>
          <a:blip r:embed="rId4">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5919738" y="2497402"/>
            <a:ext cx="2492405" cy="2455094"/>
          </a:xfrm>
          <a:prstGeom prst="rect">
            <a:avLst/>
          </a:prstGeom>
        </p:spPr>
      </p:pic>
      <p:pic>
        <p:nvPicPr>
          <p:cNvPr id="10" name="Bildobjekt 9">
            <a:extLst>
              <a:ext uri="{FF2B5EF4-FFF2-40B4-BE49-F238E27FC236}">
                <a16:creationId xmlns:a16="http://schemas.microsoft.com/office/drawing/2014/main" id="{95065F0D-77B1-4EFF-A639-E34A447B35AA}"/>
              </a:ext>
            </a:extLst>
          </p:cNvPr>
          <p:cNvPicPr>
            <a:picLocks noChangeAspect="1"/>
          </p:cNvPicPr>
          <p:nvPr userDrawn="1"/>
        </p:nvPicPr>
        <p:blipFill>
          <a:blip r:embed="rId5">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9053503" y="992489"/>
            <a:ext cx="2283460" cy="3760993"/>
          </a:xfrm>
          <a:prstGeom prst="rect">
            <a:avLst/>
          </a:prstGeom>
        </p:spPr>
      </p:pic>
      <p:pic>
        <p:nvPicPr>
          <p:cNvPr id="12" name="Bildobjekt 11">
            <a:extLst>
              <a:ext uri="{FF2B5EF4-FFF2-40B4-BE49-F238E27FC236}">
                <a16:creationId xmlns:a16="http://schemas.microsoft.com/office/drawing/2014/main" id="{0365B3F4-B294-42A0-8A06-C92D162B7512}"/>
              </a:ext>
            </a:extLst>
          </p:cNvPr>
          <p:cNvPicPr>
            <a:picLocks noChangeAspect="1"/>
          </p:cNvPicPr>
          <p:nvPr userDrawn="1"/>
        </p:nvPicPr>
        <p:blipFill>
          <a:blip r:embed="rId6">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2073942" y="4016659"/>
            <a:ext cx="2574490" cy="2522254"/>
          </a:xfrm>
          <a:prstGeom prst="rect">
            <a:avLst/>
          </a:prstGeom>
        </p:spPr>
      </p:pic>
      <p:pic>
        <p:nvPicPr>
          <p:cNvPr id="14" name="Bildobjekt 13">
            <a:extLst>
              <a:ext uri="{FF2B5EF4-FFF2-40B4-BE49-F238E27FC236}">
                <a16:creationId xmlns:a16="http://schemas.microsoft.com/office/drawing/2014/main" id="{E004FDAA-CF1A-4943-8C8D-A47F1965CFCD}"/>
              </a:ext>
            </a:extLst>
          </p:cNvPr>
          <p:cNvPicPr>
            <a:picLocks noChangeAspect="1"/>
          </p:cNvPicPr>
          <p:nvPr userDrawn="1"/>
        </p:nvPicPr>
        <p:blipFill>
          <a:blip r:embed="rId7">
            <a:duotone>
              <a:prstClr val="black"/>
              <a:schemeClr val="tx2">
                <a:tint val="45000"/>
                <a:satMod val="400000"/>
              </a:schemeClr>
            </a:duotone>
            <a:alphaModFix amt="50000"/>
            <a:extLst>
              <a:ext uri="{28A0092B-C50C-407E-A947-70E740481C1C}">
                <a14:useLocalDpi xmlns:a14="http://schemas.microsoft.com/office/drawing/2010/main" val="0"/>
              </a:ext>
            </a:extLst>
          </a:blip>
          <a:stretch>
            <a:fillRect/>
          </a:stretch>
        </p:blipFill>
        <p:spPr>
          <a:xfrm>
            <a:off x="3576475" y="1395615"/>
            <a:ext cx="2067331" cy="2203574"/>
          </a:xfrm>
          <a:prstGeom prst="rect">
            <a:avLst/>
          </a:prstGeom>
        </p:spPr>
      </p:pic>
      <p:pic>
        <p:nvPicPr>
          <p:cNvPr id="16" name="Bildobjekt 15">
            <a:extLst>
              <a:ext uri="{FF2B5EF4-FFF2-40B4-BE49-F238E27FC236}">
                <a16:creationId xmlns:a16="http://schemas.microsoft.com/office/drawing/2014/main" id="{8DC4D17C-A728-4C69-AC5E-4C1AB8C36C58}"/>
              </a:ext>
            </a:extLst>
          </p:cNvPr>
          <p:cNvPicPr>
            <a:picLocks noChangeAspect="1"/>
          </p:cNvPicPr>
          <p:nvPr userDrawn="1"/>
        </p:nvPicPr>
        <p:blipFill rotWithShape="1">
          <a:blip r:embed="rId8">
            <a:duotone>
              <a:prstClr val="black"/>
              <a:schemeClr val="tx2">
                <a:tint val="45000"/>
                <a:satMod val="400000"/>
              </a:schemeClr>
            </a:duotone>
            <a:alphaModFix amt="50000"/>
            <a:extLst>
              <a:ext uri="{28A0092B-C50C-407E-A947-70E740481C1C}">
                <a14:useLocalDpi xmlns:a14="http://schemas.microsoft.com/office/drawing/2010/main" val="0"/>
              </a:ext>
            </a:extLst>
          </a:blip>
          <a:srcRect l="15428"/>
          <a:stretch/>
        </p:blipFill>
        <p:spPr>
          <a:xfrm>
            <a:off x="0" y="2040578"/>
            <a:ext cx="2234110" cy="2358083"/>
          </a:xfrm>
          <a:prstGeom prst="rect">
            <a:avLst/>
          </a:prstGeom>
        </p:spPr>
      </p:pic>
      <p:pic>
        <p:nvPicPr>
          <p:cNvPr id="18" name="Bildobjekt 17">
            <a:extLst>
              <a:ext uri="{FF2B5EF4-FFF2-40B4-BE49-F238E27FC236}">
                <a16:creationId xmlns:a16="http://schemas.microsoft.com/office/drawing/2014/main" id="{6E86482A-589B-47E4-982C-9E48AADB983B}"/>
              </a:ext>
            </a:extLst>
          </p:cNvPr>
          <p:cNvPicPr>
            <a:picLocks noChangeAspect="1"/>
          </p:cNvPicPr>
          <p:nvPr userDrawn="1"/>
        </p:nvPicPr>
        <p:blipFill rotWithShape="1">
          <a:blip r:embed="rId9">
            <a:duotone>
              <a:prstClr val="black"/>
              <a:schemeClr val="tx2">
                <a:tint val="45000"/>
                <a:satMod val="400000"/>
              </a:schemeClr>
            </a:duotone>
            <a:alphaModFix amt="50000"/>
            <a:extLst>
              <a:ext uri="{28A0092B-C50C-407E-A947-70E740481C1C}">
                <a14:useLocalDpi xmlns:a14="http://schemas.microsoft.com/office/drawing/2010/main" val="0"/>
              </a:ext>
            </a:extLst>
          </a:blip>
          <a:srcRect b="4317"/>
          <a:stretch/>
        </p:blipFill>
        <p:spPr>
          <a:xfrm>
            <a:off x="7192514" y="5151509"/>
            <a:ext cx="3201322" cy="1706492"/>
          </a:xfrm>
          <a:prstGeom prst="rect">
            <a:avLst/>
          </a:prstGeom>
        </p:spPr>
      </p:pic>
      <p:sp>
        <p:nvSpPr>
          <p:cNvPr id="6" name="Rubrik 1">
            <a:extLst>
              <a:ext uri="{FF2B5EF4-FFF2-40B4-BE49-F238E27FC236}">
                <a16:creationId xmlns:a16="http://schemas.microsoft.com/office/drawing/2014/main" id="{5DE85321-9A79-418E-BB56-A24F4C344B94}"/>
              </a:ext>
            </a:extLst>
          </p:cNvPr>
          <p:cNvSpPr>
            <a:spLocks noGrp="1"/>
          </p:cNvSpPr>
          <p:nvPr>
            <p:ph type="title"/>
          </p:nvPr>
        </p:nvSpPr>
        <p:spPr>
          <a:xfrm>
            <a:off x="609600" y="830350"/>
            <a:ext cx="10972800" cy="968953"/>
          </a:xfrm>
        </p:spPr>
        <p:txBody>
          <a:bodyPr/>
          <a:lstStyle/>
          <a:p>
            <a:r>
              <a:rPr lang="sv-SE"/>
              <a:t>Klicka här för att ändra mall för rubrikformat</a:t>
            </a:r>
            <a:endParaRPr lang="sv-SE" dirty="0"/>
          </a:p>
        </p:txBody>
      </p:sp>
    </p:spTree>
    <p:extLst>
      <p:ext uri="{BB962C8B-B14F-4D97-AF65-F5344CB8AC3E}">
        <p14:creationId xmlns:p14="http://schemas.microsoft.com/office/powerpoint/2010/main" val="2968375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bild kvinna">
    <p:spTree>
      <p:nvGrpSpPr>
        <p:cNvPr id="1" name=""/>
        <p:cNvGrpSpPr/>
        <p:nvPr/>
      </p:nvGrpSpPr>
      <p:grpSpPr>
        <a:xfrm>
          <a:off x="0" y="0"/>
          <a:ext cx="0" cy="0"/>
          <a:chOff x="0" y="0"/>
          <a:chExt cx="0" cy="0"/>
        </a:xfrm>
      </p:grpSpPr>
      <p:pic>
        <p:nvPicPr>
          <p:cNvPr id="2" name="Bildobjekt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
            <a:ext cx="12192000" cy="6879772"/>
          </a:xfrm>
          <a:prstGeom prst="rect">
            <a:avLst/>
          </a:prstGeom>
        </p:spPr>
      </p:pic>
      <p:sp>
        <p:nvSpPr>
          <p:cNvPr id="6" name="Platshållare för bildnummer 5"/>
          <p:cNvSpPr>
            <a:spLocks noGrp="1"/>
          </p:cNvSpPr>
          <p:nvPr>
            <p:ph type="sldNum" sz="quarter" idx="12"/>
          </p:nvPr>
        </p:nvSpPr>
        <p:spPr/>
        <p:txBody>
          <a:bodyPr/>
          <a:lstStyle>
            <a:lvl1pPr>
              <a:defRPr>
                <a:solidFill>
                  <a:schemeClr val="bg1"/>
                </a:solidFill>
              </a:defRPr>
            </a:lvl1pPr>
          </a:lstStyle>
          <a:p>
            <a:fld id="{05EBC10F-61D5-468A-A42F-52C0D308C98E}" type="slidenum">
              <a:rPr lang="sv-SE" smtClean="0"/>
              <a:pPr/>
              <a:t>‹#›</a:t>
            </a:fld>
            <a:endParaRPr lang="sv-SE"/>
          </a:p>
        </p:txBody>
      </p:sp>
      <p:sp>
        <p:nvSpPr>
          <p:cNvPr id="19" name="Rubrik 1"/>
          <p:cNvSpPr>
            <a:spLocks noGrp="1"/>
          </p:cNvSpPr>
          <p:nvPr>
            <p:ph type="ctrTitle"/>
          </p:nvPr>
        </p:nvSpPr>
        <p:spPr>
          <a:xfrm>
            <a:off x="914400" y="2130426"/>
            <a:ext cx="8347880" cy="1470025"/>
          </a:xfrm>
        </p:spPr>
        <p:txBody>
          <a:bodyPr anchor="b" anchorCtr="0">
            <a:normAutofit/>
          </a:bodyPr>
          <a:lstStyle>
            <a:lvl1pPr>
              <a:defRPr sz="4267">
                <a:solidFill>
                  <a:schemeClr val="bg1"/>
                </a:solidFill>
              </a:defRPr>
            </a:lvl1pPr>
          </a:lstStyle>
          <a:p>
            <a:r>
              <a:rPr lang="sv-SE"/>
              <a:t>Klicka här för att ändra mall för rubrikformat</a:t>
            </a:r>
            <a:endParaRPr lang="sv-SE" dirty="0"/>
          </a:p>
        </p:txBody>
      </p:sp>
      <p:sp>
        <p:nvSpPr>
          <p:cNvPr id="20" name="Underrubrik 2"/>
          <p:cNvSpPr>
            <a:spLocks noGrp="1"/>
          </p:cNvSpPr>
          <p:nvPr>
            <p:ph type="subTitle" idx="1"/>
          </p:nvPr>
        </p:nvSpPr>
        <p:spPr>
          <a:xfrm>
            <a:off x="916366" y="3665957"/>
            <a:ext cx="8335972" cy="1752600"/>
          </a:xfrm>
        </p:spPr>
        <p:txBody>
          <a:bodyPr/>
          <a:lstStyle>
            <a:lvl1pPr marL="0" indent="0" algn="l">
              <a:buNone/>
              <a:defRPr>
                <a:solidFill>
                  <a:schemeClr val="bg2"/>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endParaRPr lang="sv-SE" dirty="0"/>
          </a:p>
        </p:txBody>
      </p:sp>
      <p:pic>
        <p:nvPicPr>
          <p:cNvPr id="5" name="Bildobjekt 4">
            <a:extLst>
              <a:ext uri="{FF2B5EF4-FFF2-40B4-BE49-F238E27FC236}">
                <a16:creationId xmlns:a16="http://schemas.microsoft.com/office/drawing/2014/main" id="{48616999-F6E3-49CB-B4C2-EFACBC406D30}"/>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5500" y="349525"/>
            <a:ext cx="2016000" cy="470211"/>
          </a:xfrm>
          <a:prstGeom prst="rect">
            <a:avLst/>
          </a:prstGeom>
        </p:spPr>
      </p:pic>
    </p:spTree>
    <p:extLst>
      <p:ext uri="{BB962C8B-B14F-4D97-AF65-F5344CB8AC3E}">
        <p14:creationId xmlns:p14="http://schemas.microsoft.com/office/powerpoint/2010/main" val="40525078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Rubrikbild man">
    <p:spTree>
      <p:nvGrpSpPr>
        <p:cNvPr id="1" name=""/>
        <p:cNvGrpSpPr/>
        <p:nvPr/>
      </p:nvGrpSpPr>
      <p:grpSpPr>
        <a:xfrm>
          <a:off x="0" y="0"/>
          <a:ext cx="0" cy="0"/>
          <a:chOff x="0" y="0"/>
          <a:chExt cx="0" cy="0"/>
        </a:xfrm>
      </p:grpSpPr>
      <p:pic>
        <p:nvPicPr>
          <p:cNvPr id="2" name="Bildobjekt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108857"/>
            <a:ext cx="12192000" cy="6966857"/>
          </a:xfrm>
          <a:prstGeom prst="rect">
            <a:avLst/>
          </a:prstGeom>
        </p:spPr>
      </p:pic>
      <p:sp>
        <p:nvSpPr>
          <p:cNvPr id="6" name="Platshållare för bildnummer 5"/>
          <p:cNvSpPr>
            <a:spLocks noGrp="1"/>
          </p:cNvSpPr>
          <p:nvPr>
            <p:ph type="sldNum" sz="quarter" idx="12"/>
          </p:nvPr>
        </p:nvSpPr>
        <p:spPr/>
        <p:txBody>
          <a:bodyPr/>
          <a:lstStyle>
            <a:lvl1pPr>
              <a:defRPr>
                <a:solidFill>
                  <a:schemeClr val="tx1"/>
                </a:solidFill>
              </a:defRPr>
            </a:lvl1pPr>
          </a:lstStyle>
          <a:p>
            <a:fld id="{05EBC10F-61D5-468A-A42F-52C0D308C98E}" type="slidenum">
              <a:rPr lang="sv-SE" smtClean="0"/>
              <a:pPr/>
              <a:t>‹#›</a:t>
            </a:fld>
            <a:endParaRPr lang="sv-SE"/>
          </a:p>
        </p:txBody>
      </p:sp>
      <p:sp>
        <p:nvSpPr>
          <p:cNvPr id="19" name="Rubrik 1"/>
          <p:cNvSpPr>
            <a:spLocks noGrp="1"/>
          </p:cNvSpPr>
          <p:nvPr>
            <p:ph type="ctrTitle"/>
          </p:nvPr>
        </p:nvSpPr>
        <p:spPr>
          <a:xfrm>
            <a:off x="914400" y="2130426"/>
            <a:ext cx="8347880" cy="1470025"/>
          </a:xfrm>
        </p:spPr>
        <p:txBody>
          <a:bodyPr anchor="b" anchorCtr="0">
            <a:normAutofit/>
          </a:bodyPr>
          <a:lstStyle>
            <a:lvl1pPr>
              <a:defRPr sz="4267"/>
            </a:lvl1pPr>
          </a:lstStyle>
          <a:p>
            <a:r>
              <a:rPr lang="sv-SE"/>
              <a:t>Klicka här för att ändra mall för rubrikformat</a:t>
            </a:r>
            <a:endParaRPr lang="sv-SE" dirty="0"/>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dirty="0"/>
              <a:t>Ditt namn</a:t>
            </a:r>
          </a:p>
        </p:txBody>
      </p:sp>
      <p:pic>
        <p:nvPicPr>
          <p:cNvPr id="9" name="Bildobjekt 8">
            <a:extLst>
              <a:ext uri="{FF2B5EF4-FFF2-40B4-BE49-F238E27FC236}">
                <a16:creationId xmlns:a16="http://schemas.microsoft.com/office/drawing/2014/main" id="{91079524-8029-45CB-811A-E00AC9E0026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5500" y="349525"/>
            <a:ext cx="2016000" cy="470211"/>
          </a:xfrm>
          <a:prstGeom prst="rect">
            <a:avLst/>
          </a:prstGeom>
        </p:spPr>
      </p:pic>
    </p:spTree>
    <p:extLst>
      <p:ext uri="{BB962C8B-B14F-4D97-AF65-F5344CB8AC3E}">
        <p14:creationId xmlns:p14="http://schemas.microsoft.com/office/powerpoint/2010/main" val="6720833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bild grupp">
    <p:spTree>
      <p:nvGrpSpPr>
        <p:cNvPr id="1" name=""/>
        <p:cNvGrpSpPr/>
        <p:nvPr/>
      </p:nvGrpSpPr>
      <p:grpSpPr>
        <a:xfrm>
          <a:off x="0" y="0"/>
          <a:ext cx="0" cy="0"/>
          <a:chOff x="0" y="0"/>
          <a:chExt cx="0" cy="0"/>
        </a:xfrm>
      </p:grpSpPr>
      <p:pic>
        <p:nvPicPr>
          <p:cNvPr id="7" name="Bildobjekt 6" descr="En bild som visar utomhus, person, vatten, personer&#10;&#10;Automatiskt genererad beskrivning">
            <a:extLst>
              <a:ext uri="{FF2B5EF4-FFF2-40B4-BE49-F238E27FC236}">
                <a16:creationId xmlns:a16="http://schemas.microsoft.com/office/drawing/2014/main" id="{642C0831-0183-4950-B092-6F5072F387C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159895"/>
            <a:ext cx="12192000" cy="7948176"/>
          </a:xfrm>
          <a:prstGeom prst="rect">
            <a:avLst/>
          </a:prstGeom>
        </p:spPr>
      </p:pic>
      <p:sp>
        <p:nvSpPr>
          <p:cNvPr id="6" name="Platshållare för bildnummer 5"/>
          <p:cNvSpPr>
            <a:spLocks noGrp="1"/>
          </p:cNvSpPr>
          <p:nvPr>
            <p:ph type="sldNum" sz="quarter" idx="12"/>
          </p:nvPr>
        </p:nvSpPr>
        <p:spPr/>
        <p:txBody>
          <a:bodyPr/>
          <a:lstStyle>
            <a:lvl1pPr>
              <a:defRPr>
                <a:solidFill>
                  <a:schemeClr val="tx1"/>
                </a:solidFill>
              </a:defRPr>
            </a:lvl1pPr>
          </a:lstStyle>
          <a:p>
            <a:fld id="{05EBC10F-61D5-468A-A42F-52C0D308C98E}" type="slidenum">
              <a:rPr lang="sv-SE" smtClean="0"/>
              <a:pPr/>
              <a:t>‹#›</a:t>
            </a:fld>
            <a:endParaRPr lang="sv-SE"/>
          </a:p>
        </p:txBody>
      </p:sp>
      <p:sp>
        <p:nvSpPr>
          <p:cNvPr id="19" name="Rubrik 1"/>
          <p:cNvSpPr>
            <a:spLocks noGrp="1"/>
          </p:cNvSpPr>
          <p:nvPr>
            <p:ph type="ctrTitle"/>
          </p:nvPr>
        </p:nvSpPr>
        <p:spPr>
          <a:xfrm>
            <a:off x="914400" y="2130426"/>
            <a:ext cx="8347880" cy="1470025"/>
          </a:xfrm>
        </p:spPr>
        <p:txBody>
          <a:bodyPr anchor="b" anchorCtr="0">
            <a:normAutofit/>
          </a:bodyPr>
          <a:lstStyle>
            <a:lvl1pPr>
              <a:defRPr sz="4267">
                <a:solidFill>
                  <a:schemeClr val="bg1"/>
                </a:solidFill>
              </a:defRPr>
            </a:lvl1pPr>
          </a:lstStyle>
          <a:p>
            <a:r>
              <a:rPr lang="sv-SE"/>
              <a:t>Klicka här för att ändra mall för rubrikformat</a:t>
            </a:r>
            <a:endParaRPr lang="sv-SE" dirty="0"/>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dirty="0"/>
              <a:t>Namn &amp; Datum</a:t>
            </a:r>
          </a:p>
        </p:txBody>
      </p:sp>
      <p:pic>
        <p:nvPicPr>
          <p:cNvPr id="9" name="Bildobjekt 8">
            <a:extLst>
              <a:ext uri="{FF2B5EF4-FFF2-40B4-BE49-F238E27FC236}">
                <a16:creationId xmlns:a16="http://schemas.microsoft.com/office/drawing/2014/main" id="{85903650-186D-407F-B7F8-24C77ADF03A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345500" y="349525"/>
            <a:ext cx="2016000" cy="470211"/>
          </a:xfrm>
          <a:prstGeom prst="rect">
            <a:avLst/>
          </a:prstGeom>
        </p:spPr>
      </p:pic>
    </p:spTree>
    <p:extLst>
      <p:ext uri="{BB962C8B-B14F-4D97-AF65-F5344CB8AC3E}">
        <p14:creationId xmlns:p14="http://schemas.microsoft.com/office/powerpoint/2010/main" val="2655558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Rubrikbild tom">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8347880" cy="1470025"/>
          </a:xfrm>
        </p:spPr>
        <p:txBody>
          <a:bodyPr anchor="b" anchorCtr="0">
            <a:normAutofit/>
          </a:bodyPr>
          <a:lstStyle>
            <a:lvl1pPr>
              <a:defRPr sz="4267"/>
            </a:lvl1pPr>
          </a:lstStyle>
          <a:p>
            <a:r>
              <a:rPr lang="sv-SE"/>
              <a:t>Klicka här för att ändra mall för rubrikformat</a:t>
            </a:r>
            <a:endParaRPr lang="sv-SE" dirty="0"/>
          </a:p>
        </p:txBody>
      </p:sp>
      <p:sp>
        <p:nvSpPr>
          <p:cNvPr id="3" name="Underrubrik 2"/>
          <p:cNvSpPr>
            <a:spLocks noGrp="1"/>
          </p:cNvSpPr>
          <p:nvPr>
            <p:ph type="subTitle" idx="1"/>
          </p:nvPr>
        </p:nvSpPr>
        <p:spPr>
          <a:xfrm>
            <a:off x="916366" y="3665957"/>
            <a:ext cx="8335972"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endParaRPr lang="sv-SE" dirty="0"/>
          </a:p>
        </p:txBody>
      </p:sp>
      <p:sp>
        <p:nvSpPr>
          <p:cNvPr id="6" name="Platshållare för bildnummer 5"/>
          <p:cNvSpPr>
            <a:spLocks noGrp="1"/>
          </p:cNvSpPr>
          <p:nvPr>
            <p:ph type="sldNum" sz="quarter" idx="12"/>
          </p:nvPr>
        </p:nvSpPr>
        <p:spPr/>
        <p:txBody>
          <a:bodyPr/>
          <a:lstStyle/>
          <a:p>
            <a:fld id="{05EBC10F-61D5-468A-A42F-52C0D308C98E}" type="slidenum">
              <a:rPr lang="sv-SE" smtClean="0"/>
              <a:pPr/>
              <a:t>‹#›</a:t>
            </a:fld>
            <a:endParaRPr lang="sv-SE"/>
          </a:p>
        </p:txBody>
      </p:sp>
      <p:pic>
        <p:nvPicPr>
          <p:cNvPr id="14" name="Bildobjekt 13">
            <a:extLst>
              <a:ext uri="{FF2B5EF4-FFF2-40B4-BE49-F238E27FC236}">
                <a16:creationId xmlns:a16="http://schemas.microsoft.com/office/drawing/2014/main" id="{F670F8BE-F8A4-4304-B655-C66B74EB17D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45500" y="349525"/>
            <a:ext cx="2016000" cy="470211"/>
          </a:xfrm>
          <a:prstGeom prst="rect">
            <a:avLst/>
          </a:prstGeom>
        </p:spPr>
      </p:pic>
      <p:pic>
        <p:nvPicPr>
          <p:cNvPr id="5" name="Bildobjekt 4" descr="En bild som visar utomhus, person, vatten, personer&#10;&#10;Automatiskt genererad beskrivning">
            <a:extLst>
              <a:ext uri="{FF2B5EF4-FFF2-40B4-BE49-F238E27FC236}">
                <a16:creationId xmlns:a16="http://schemas.microsoft.com/office/drawing/2014/main" id="{DBFA5C43-F096-4331-877A-48B2503A2C33}"/>
              </a:ext>
            </a:extLst>
          </p:cNvPr>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9461" y="-1"/>
            <a:ext cx="12201461" cy="7714937"/>
          </a:xfrm>
          <a:prstGeom prst="rect">
            <a:avLst/>
          </a:prstGeom>
        </p:spPr>
      </p:pic>
    </p:spTree>
    <p:extLst>
      <p:ext uri="{BB962C8B-B14F-4D97-AF65-F5344CB8AC3E}">
        <p14:creationId xmlns:p14="http://schemas.microsoft.com/office/powerpoint/2010/main" val="42253866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609601" y="1799303"/>
            <a:ext cx="10972799" cy="4326861"/>
          </a:xfrm>
        </p:spPr>
        <p:txBody>
          <a:bodyPr/>
          <a:lstStyle>
            <a:lvl1pPr>
              <a:defRPr>
                <a:latin typeface="+mn-lt"/>
              </a:defRPr>
            </a:lvl1pPr>
            <a:lvl2pPr>
              <a:defRPr>
                <a:latin typeface="+mn-lt"/>
              </a:defRPr>
            </a:lvl2pPr>
            <a:lvl3pPr>
              <a:defRPr>
                <a:latin typeface="+mn-lt"/>
              </a:defRPr>
            </a:lvl3pPr>
            <a:lvl4pPr>
              <a:defRPr>
                <a:latin typeface="+mn-lt"/>
              </a:defRPr>
            </a:lvl4pPr>
            <a:lvl5pPr marL="2031949" indent="-304792">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2"/>
          </p:nvPr>
        </p:nvSpPr>
        <p:spPr/>
        <p:txBody>
          <a:bodyPr/>
          <a:lstStyle/>
          <a:p>
            <a:fld id="{05EBC10F-61D5-468A-A42F-52C0D308C98E}" type="slidenum">
              <a:rPr lang="sv-SE" smtClean="0"/>
              <a:pPr/>
              <a:t>‹#›</a:t>
            </a:fld>
            <a:endParaRPr lang="sv-SE"/>
          </a:p>
        </p:txBody>
      </p:sp>
    </p:spTree>
    <p:extLst>
      <p:ext uri="{BB962C8B-B14F-4D97-AF65-F5344CB8AC3E}">
        <p14:creationId xmlns:p14="http://schemas.microsoft.com/office/powerpoint/2010/main" val="9432211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09600" y="1811372"/>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4" name="Platshållare för innehåll 3"/>
          <p:cNvSpPr>
            <a:spLocks noGrp="1"/>
          </p:cNvSpPr>
          <p:nvPr>
            <p:ph sz="half" idx="2"/>
          </p:nvPr>
        </p:nvSpPr>
        <p:spPr>
          <a:xfrm>
            <a:off x="6197600" y="1811372"/>
            <a:ext cx="5384800" cy="4149765"/>
          </a:xfrm>
          <a:prstGeom prst="roundRect">
            <a:avLst>
              <a:gd name="adj" fmla="val 3293"/>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05EBC10F-61D5-468A-A42F-52C0D308C98E}" type="slidenum">
              <a:rPr lang="sv-SE" smtClean="0"/>
              <a:pPr/>
              <a:t>‹#›</a:t>
            </a:fld>
            <a:endParaRPr lang="sv-SE"/>
          </a:p>
        </p:txBody>
      </p:sp>
    </p:spTree>
    <p:extLst>
      <p:ext uri="{BB962C8B-B14F-4D97-AF65-F5344CB8AC3E}">
        <p14:creationId xmlns:p14="http://schemas.microsoft.com/office/powerpoint/2010/main" val="728429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vå innehållsdelar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09600" y="1811364"/>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05EBC10F-61D5-468A-A42F-52C0D308C98E}" type="slidenum">
              <a:rPr lang="sv-SE" smtClean="0"/>
              <a:pPr/>
              <a:t>‹#›</a:t>
            </a:fld>
            <a:endParaRPr lang="sv-SE"/>
          </a:p>
        </p:txBody>
      </p:sp>
      <p:sp>
        <p:nvSpPr>
          <p:cNvPr id="8" name="Platshållare för bild 7"/>
          <p:cNvSpPr>
            <a:spLocks noGrp="1" noChangeAspect="1"/>
          </p:cNvSpPr>
          <p:nvPr>
            <p:ph type="pic" sz="quarter" idx="13"/>
          </p:nvPr>
        </p:nvSpPr>
        <p:spPr>
          <a:xfrm>
            <a:off x="6197599" y="1811364"/>
            <a:ext cx="5384800" cy="4149765"/>
          </a:xfrm>
          <a:prstGeom prst="roundRect">
            <a:avLst>
              <a:gd name="adj" fmla="val 2521"/>
            </a:avLst>
          </a:prstGeom>
          <a:ln>
            <a:noFill/>
          </a:ln>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38948280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5" name="Platshållare för bildnummer 4"/>
          <p:cNvSpPr>
            <a:spLocks noGrp="1"/>
          </p:cNvSpPr>
          <p:nvPr>
            <p:ph type="sldNum" sz="quarter" idx="12"/>
          </p:nvPr>
        </p:nvSpPr>
        <p:spPr/>
        <p:txBody>
          <a:bodyPr/>
          <a:lstStyle/>
          <a:p>
            <a:fld id="{05EBC10F-61D5-468A-A42F-52C0D308C98E}" type="slidenum">
              <a:rPr lang="sv-SE" smtClean="0"/>
              <a:pPr/>
              <a:t>‹#›</a:t>
            </a:fld>
            <a:endParaRPr lang="sv-SE"/>
          </a:p>
        </p:txBody>
      </p:sp>
    </p:spTree>
    <p:extLst>
      <p:ext uri="{BB962C8B-B14F-4D97-AF65-F5344CB8AC3E}">
        <p14:creationId xmlns:p14="http://schemas.microsoft.com/office/powerpoint/2010/main" val="66915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Rubrikbild man">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08857"/>
            <a:ext cx="12192000" cy="6966857"/>
          </a:xfrm>
          <a:prstGeom prst="rect">
            <a:avLst/>
          </a:prstGeom>
        </p:spPr>
      </p:pic>
      <p:sp>
        <p:nvSpPr>
          <p:cNvPr id="6" name="Platshållare för bildnummer 5"/>
          <p:cNvSpPr>
            <a:spLocks noGrp="1"/>
          </p:cNvSpPr>
          <p:nvPr>
            <p:ph type="sldNum" sz="quarter" idx="12"/>
          </p:nvPr>
        </p:nvSpPr>
        <p:spPr/>
        <p:txBody>
          <a:bodyPr/>
          <a:lstStyle>
            <a:lvl1pPr>
              <a:defRPr>
                <a:solidFill>
                  <a:schemeClr val="tx1"/>
                </a:solidFill>
              </a:defRPr>
            </a:lvl1pPr>
          </a:lstStyle>
          <a:p>
            <a:fld id="{94DA6F32-A9B6-40E3-8F6A-B518FCF14CBD}" type="slidenum">
              <a:rPr lang="sv-SE" smtClean="0"/>
              <a:t>‹#›</a:t>
            </a:fld>
            <a:endParaRPr lang="sv-SE"/>
          </a:p>
        </p:txBody>
      </p:sp>
      <p:sp>
        <p:nvSpPr>
          <p:cNvPr id="19" name="Rubrik 1"/>
          <p:cNvSpPr>
            <a:spLocks noGrp="1"/>
          </p:cNvSpPr>
          <p:nvPr>
            <p:ph type="ctrTitle"/>
          </p:nvPr>
        </p:nvSpPr>
        <p:spPr>
          <a:xfrm>
            <a:off x="914400" y="2130426"/>
            <a:ext cx="8347880" cy="1470025"/>
          </a:xfrm>
        </p:spPr>
        <p:txBody>
          <a:bodyPr anchor="b" anchorCtr="0">
            <a:normAutofit/>
          </a:bodyPr>
          <a:lstStyle>
            <a:lvl1pPr>
              <a:defRPr sz="4267"/>
            </a:lvl1pPr>
          </a:lstStyle>
          <a:p>
            <a:r>
              <a:rPr lang="sv-SE"/>
              <a:t>Klicka här för att ändra mall för rubrikformat</a:t>
            </a:r>
            <a:endParaRPr lang="sv-SE" dirty="0"/>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tx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dirty="0"/>
              <a:t>Ditt namn</a:t>
            </a:r>
          </a:p>
        </p:txBody>
      </p:sp>
      <p:pic>
        <p:nvPicPr>
          <p:cNvPr id="9" name="Bildobjekt 8">
            <a:extLst>
              <a:ext uri="{FF2B5EF4-FFF2-40B4-BE49-F238E27FC236}">
                <a16:creationId xmlns:a16="http://schemas.microsoft.com/office/drawing/2014/main" id="{91079524-8029-45CB-811A-E00AC9E002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500" y="349525"/>
            <a:ext cx="2016000" cy="470211"/>
          </a:xfrm>
          <a:prstGeom prst="rect">
            <a:avLst/>
          </a:prstGeom>
        </p:spPr>
      </p:pic>
    </p:spTree>
    <p:extLst>
      <p:ext uri="{BB962C8B-B14F-4D97-AF65-F5344CB8AC3E}">
        <p14:creationId xmlns:p14="http://schemas.microsoft.com/office/powerpoint/2010/main" val="22774925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05EBC10F-61D5-468A-A42F-52C0D308C98E}" type="slidenum">
              <a:rPr lang="sv-SE" smtClean="0"/>
              <a:pPr/>
              <a:t>‹#›</a:t>
            </a:fld>
            <a:endParaRPr lang="sv-SE"/>
          </a:p>
        </p:txBody>
      </p:sp>
    </p:spTree>
    <p:extLst>
      <p:ext uri="{BB962C8B-B14F-4D97-AF65-F5344CB8AC3E}">
        <p14:creationId xmlns:p14="http://schemas.microsoft.com/office/powerpoint/2010/main" val="10846674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Rubrikbild grupp">
    <p:spTree>
      <p:nvGrpSpPr>
        <p:cNvPr id="1" name=""/>
        <p:cNvGrpSpPr/>
        <p:nvPr/>
      </p:nvGrpSpPr>
      <p:grpSpPr>
        <a:xfrm>
          <a:off x="0" y="0"/>
          <a:ext cx="0" cy="0"/>
          <a:chOff x="0" y="0"/>
          <a:chExt cx="0" cy="0"/>
        </a:xfrm>
      </p:grpSpPr>
      <p:pic>
        <p:nvPicPr>
          <p:cNvPr id="2" name="Bildobjekt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901543"/>
          </a:xfrm>
          <a:prstGeom prst="rect">
            <a:avLst/>
          </a:prstGeom>
        </p:spPr>
      </p:pic>
      <p:sp>
        <p:nvSpPr>
          <p:cNvPr id="6" name="Platshållare för bildnummer 5"/>
          <p:cNvSpPr>
            <a:spLocks noGrp="1"/>
          </p:cNvSpPr>
          <p:nvPr>
            <p:ph type="sldNum" sz="quarter" idx="12"/>
          </p:nvPr>
        </p:nvSpPr>
        <p:spPr/>
        <p:txBody>
          <a:bodyPr/>
          <a:lstStyle>
            <a:lvl1pPr>
              <a:defRPr>
                <a:solidFill>
                  <a:schemeClr val="tx1"/>
                </a:solidFill>
              </a:defRPr>
            </a:lvl1pPr>
          </a:lstStyle>
          <a:p>
            <a:fld id="{94DA6F32-A9B6-40E3-8F6A-B518FCF14CBD}" type="slidenum">
              <a:rPr lang="sv-SE" smtClean="0"/>
              <a:t>‹#›</a:t>
            </a:fld>
            <a:endParaRPr lang="sv-SE"/>
          </a:p>
        </p:txBody>
      </p:sp>
      <p:sp>
        <p:nvSpPr>
          <p:cNvPr id="19" name="Rubrik 1"/>
          <p:cNvSpPr>
            <a:spLocks noGrp="1"/>
          </p:cNvSpPr>
          <p:nvPr>
            <p:ph type="ctrTitle"/>
          </p:nvPr>
        </p:nvSpPr>
        <p:spPr>
          <a:xfrm>
            <a:off x="914400" y="2130426"/>
            <a:ext cx="8347880" cy="1470025"/>
          </a:xfrm>
        </p:spPr>
        <p:txBody>
          <a:bodyPr anchor="b" anchorCtr="0">
            <a:normAutofit/>
          </a:bodyPr>
          <a:lstStyle>
            <a:lvl1pPr>
              <a:defRPr sz="4267">
                <a:solidFill>
                  <a:schemeClr val="bg1"/>
                </a:solidFill>
              </a:defRPr>
            </a:lvl1pPr>
          </a:lstStyle>
          <a:p>
            <a:r>
              <a:rPr lang="sv-SE"/>
              <a:t>Klicka här för att ändra mall för rubrikformat</a:t>
            </a:r>
            <a:endParaRPr lang="sv-SE" dirty="0"/>
          </a:p>
        </p:txBody>
      </p:sp>
      <p:sp>
        <p:nvSpPr>
          <p:cNvPr id="20" name="Underrubrik 2"/>
          <p:cNvSpPr>
            <a:spLocks noGrp="1"/>
          </p:cNvSpPr>
          <p:nvPr>
            <p:ph type="subTitle" idx="1" hasCustomPrompt="1"/>
          </p:nvPr>
        </p:nvSpPr>
        <p:spPr>
          <a:xfrm>
            <a:off x="916366" y="3665957"/>
            <a:ext cx="8335972" cy="1752600"/>
          </a:xfrm>
        </p:spPr>
        <p:txBody>
          <a:bodyPr/>
          <a:lstStyle>
            <a:lvl1pPr marL="0" indent="0" algn="l">
              <a:buNone/>
              <a:defRPr>
                <a:solidFill>
                  <a:schemeClr val="bg1"/>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dirty="0"/>
              <a:t>Namn &amp; Datum</a:t>
            </a:r>
          </a:p>
        </p:txBody>
      </p:sp>
      <p:pic>
        <p:nvPicPr>
          <p:cNvPr id="9" name="Bildobjekt 8">
            <a:extLst>
              <a:ext uri="{FF2B5EF4-FFF2-40B4-BE49-F238E27FC236}">
                <a16:creationId xmlns:a16="http://schemas.microsoft.com/office/drawing/2014/main" id="{85903650-186D-407F-B7F8-24C77ADF03A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5500" y="349525"/>
            <a:ext cx="2016000" cy="470211"/>
          </a:xfrm>
          <a:prstGeom prst="rect">
            <a:avLst/>
          </a:prstGeom>
        </p:spPr>
      </p:pic>
    </p:spTree>
    <p:extLst>
      <p:ext uri="{BB962C8B-B14F-4D97-AF65-F5344CB8AC3E}">
        <p14:creationId xmlns:p14="http://schemas.microsoft.com/office/powerpoint/2010/main" val="1218724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Rubrikbild tom">
    <p:spTree>
      <p:nvGrpSpPr>
        <p:cNvPr id="1" name=""/>
        <p:cNvGrpSpPr/>
        <p:nvPr/>
      </p:nvGrpSpPr>
      <p:grpSpPr>
        <a:xfrm>
          <a:off x="0" y="0"/>
          <a:ext cx="0" cy="0"/>
          <a:chOff x="0" y="0"/>
          <a:chExt cx="0" cy="0"/>
        </a:xfrm>
      </p:grpSpPr>
      <p:sp>
        <p:nvSpPr>
          <p:cNvPr id="2" name="Rubrik 1"/>
          <p:cNvSpPr>
            <a:spLocks noGrp="1"/>
          </p:cNvSpPr>
          <p:nvPr>
            <p:ph type="ctrTitle"/>
          </p:nvPr>
        </p:nvSpPr>
        <p:spPr>
          <a:xfrm>
            <a:off x="914400" y="2130426"/>
            <a:ext cx="8347880" cy="1470025"/>
          </a:xfrm>
        </p:spPr>
        <p:txBody>
          <a:bodyPr anchor="b" anchorCtr="0">
            <a:normAutofit/>
          </a:bodyPr>
          <a:lstStyle>
            <a:lvl1pPr>
              <a:defRPr sz="4267"/>
            </a:lvl1pPr>
          </a:lstStyle>
          <a:p>
            <a:r>
              <a:rPr lang="sv-SE"/>
              <a:t>Klicka här för att ändra mall för rubrikformat</a:t>
            </a:r>
            <a:endParaRPr lang="sv-SE" dirty="0"/>
          </a:p>
        </p:txBody>
      </p:sp>
      <p:sp>
        <p:nvSpPr>
          <p:cNvPr id="3" name="Underrubrik 2"/>
          <p:cNvSpPr>
            <a:spLocks noGrp="1"/>
          </p:cNvSpPr>
          <p:nvPr>
            <p:ph type="subTitle" idx="1"/>
          </p:nvPr>
        </p:nvSpPr>
        <p:spPr>
          <a:xfrm>
            <a:off x="916366" y="3665957"/>
            <a:ext cx="8335972" cy="1752600"/>
          </a:xfrm>
        </p:spPr>
        <p:txBody>
          <a:bodyPr/>
          <a:lstStyle>
            <a:lvl1pPr marL="0" indent="0" algn="l">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sv-SE"/>
              <a:t>Klicka här för att ändra mall för underrubrikformat</a:t>
            </a:r>
            <a:endParaRPr lang="sv-SE" dirty="0"/>
          </a:p>
        </p:txBody>
      </p:sp>
      <p:sp>
        <p:nvSpPr>
          <p:cNvPr id="6" name="Platshållare för bildnummer 5"/>
          <p:cNvSpPr>
            <a:spLocks noGrp="1"/>
          </p:cNvSpPr>
          <p:nvPr>
            <p:ph type="sldNum" sz="quarter" idx="12"/>
          </p:nvPr>
        </p:nvSpPr>
        <p:spPr/>
        <p:txBody>
          <a:bodyPr/>
          <a:lstStyle/>
          <a:p>
            <a:fld id="{94DA6F32-A9B6-40E3-8F6A-B518FCF14CBD}" type="slidenum">
              <a:rPr lang="sv-SE" smtClean="0"/>
              <a:t>‹#›</a:t>
            </a:fld>
            <a:endParaRPr lang="sv-SE"/>
          </a:p>
        </p:txBody>
      </p:sp>
      <p:pic>
        <p:nvPicPr>
          <p:cNvPr id="14" name="Bildobjekt 13">
            <a:extLst>
              <a:ext uri="{FF2B5EF4-FFF2-40B4-BE49-F238E27FC236}">
                <a16:creationId xmlns:a16="http://schemas.microsoft.com/office/drawing/2014/main" id="{F670F8BE-F8A4-4304-B655-C66B74EB17D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5500" y="349525"/>
            <a:ext cx="2016000" cy="470211"/>
          </a:xfrm>
          <a:prstGeom prst="rect">
            <a:avLst/>
          </a:prstGeom>
        </p:spPr>
      </p:pic>
    </p:spTree>
    <p:extLst>
      <p:ext uri="{BB962C8B-B14F-4D97-AF65-F5344CB8AC3E}">
        <p14:creationId xmlns:p14="http://schemas.microsoft.com/office/powerpoint/2010/main" val="40645764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3" name="Platshållare för innehåll 2"/>
          <p:cNvSpPr>
            <a:spLocks noGrp="1"/>
          </p:cNvSpPr>
          <p:nvPr>
            <p:ph idx="1"/>
          </p:nvPr>
        </p:nvSpPr>
        <p:spPr>
          <a:xfrm>
            <a:off x="609601" y="1799303"/>
            <a:ext cx="10972799" cy="4326861"/>
          </a:xfrm>
        </p:spPr>
        <p:txBody>
          <a:bodyPr/>
          <a:lstStyle>
            <a:lvl1pPr>
              <a:defRPr>
                <a:latin typeface="+mn-lt"/>
              </a:defRPr>
            </a:lvl1pPr>
            <a:lvl2pPr>
              <a:defRPr>
                <a:latin typeface="+mn-lt"/>
              </a:defRPr>
            </a:lvl2pPr>
            <a:lvl3pPr>
              <a:defRPr>
                <a:latin typeface="+mn-lt"/>
              </a:defRPr>
            </a:lvl3pPr>
            <a:lvl4pPr>
              <a:defRPr>
                <a:latin typeface="+mn-lt"/>
              </a:defRPr>
            </a:lvl4pPr>
            <a:lvl5pPr marL="2031949" indent="-304792">
              <a:defRPr>
                <a:latin typeface="+mn-lt"/>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6" name="Platshållare för bildnummer 5"/>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26263662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09600" y="1811372"/>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4" name="Platshållare för innehåll 3"/>
          <p:cNvSpPr>
            <a:spLocks noGrp="1"/>
          </p:cNvSpPr>
          <p:nvPr>
            <p:ph sz="half" idx="2"/>
          </p:nvPr>
        </p:nvSpPr>
        <p:spPr>
          <a:xfrm>
            <a:off x="6197600" y="1811372"/>
            <a:ext cx="5384800" cy="4149765"/>
          </a:xfrm>
          <a:prstGeom prst="roundRect">
            <a:avLst>
              <a:gd name="adj" fmla="val 3293"/>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2744194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vå innehållsdelar bi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endParaRPr lang="sv-SE" dirty="0"/>
          </a:p>
        </p:txBody>
      </p:sp>
      <p:sp>
        <p:nvSpPr>
          <p:cNvPr id="3" name="Platshållare för innehåll 2"/>
          <p:cNvSpPr>
            <a:spLocks noGrp="1"/>
          </p:cNvSpPr>
          <p:nvPr>
            <p:ph sz="half" idx="1"/>
          </p:nvPr>
        </p:nvSpPr>
        <p:spPr>
          <a:xfrm>
            <a:off x="609600" y="1811364"/>
            <a:ext cx="5384800" cy="4149765"/>
          </a:xfrm>
          <a:prstGeom prst="roundRect">
            <a:avLst>
              <a:gd name="adj" fmla="val 2635"/>
            </a:avLst>
          </a:prstGeom>
          <a:noFill/>
          <a:ln>
            <a:noFill/>
          </a:ln>
        </p:spPr>
        <p:txBody>
          <a:bodyPr lIns="144000" tIns="144000" rIns="108000" bIns="72000">
            <a:normAutofit/>
          </a:bodyPr>
          <a:lstStyle>
            <a:lvl1pPr>
              <a:defRPr sz="2667"/>
            </a:lvl1pPr>
            <a:lvl2pPr>
              <a:defRPr sz="2400"/>
            </a:lvl2pPr>
            <a:lvl3pPr>
              <a:defRPr sz="2133"/>
            </a:lvl3pPr>
            <a:lvl4pPr>
              <a:defRPr sz="2133"/>
            </a:lvl4pPr>
            <a:lvl5pPr>
              <a:defRPr sz="2133"/>
            </a:lvl5pPr>
            <a:lvl6pPr>
              <a:defRPr sz="2400"/>
            </a:lvl6pPr>
            <a:lvl7pPr>
              <a:defRPr sz="2400"/>
            </a:lvl7pPr>
            <a:lvl8pPr>
              <a:defRPr sz="2400"/>
            </a:lvl8pPr>
            <a:lvl9pPr>
              <a:defRPr sz="2400"/>
            </a:lvl9pPr>
          </a:lstStyle>
          <a:p>
            <a:pPr lvl="0"/>
            <a:r>
              <a:rPr lang="sv-SE"/>
              <a:t>Klicka här för att ändra format på bakgrundstexten</a:t>
            </a:r>
          </a:p>
          <a:p>
            <a:pPr lvl="1"/>
            <a:r>
              <a:rPr lang="sv-SE"/>
              <a:t>Nivå två</a:t>
            </a:r>
          </a:p>
          <a:p>
            <a:pPr lvl="2"/>
            <a:r>
              <a:rPr lang="sv-SE"/>
              <a:t>Nivå tre</a:t>
            </a:r>
          </a:p>
        </p:txBody>
      </p:sp>
      <p:sp>
        <p:nvSpPr>
          <p:cNvPr id="7" name="Platshållare för bildnummer 6"/>
          <p:cNvSpPr>
            <a:spLocks noGrp="1"/>
          </p:cNvSpPr>
          <p:nvPr>
            <p:ph type="sldNum" sz="quarter" idx="12"/>
          </p:nvPr>
        </p:nvSpPr>
        <p:spPr/>
        <p:txBody>
          <a:bodyPr/>
          <a:lstStyle/>
          <a:p>
            <a:fld id="{94DA6F32-A9B6-40E3-8F6A-B518FCF14CBD}" type="slidenum">
              <a:rPr lang="sv-SE" smtClean="0"/>
              <a:t>‹#›</a:t>
            </a:fld>
            <a:endParaRPr lang="sv-SE"/>
          </a:p>
        </p:txBody>
      </p:sp>
      <p:sp>
        <p:nvSpPr>
          <p:cNvPr id="8" name="Platshållare för bild 7"/>
          <p:cNvSpPr>
            <a:spLocks noGrp="1" noChangeAspect="1"/>
          </p:cNvSpPr>
          <p:nvPr>
            <p:ph type="pic" sz="quarter" idx="13"/>
          </p:nvPr>
        </p:nvSpPr>
        <p:spPr>
          <a:xfrm>
            <a:off x="6197599" y="1811364"/>
            <a:ext cx="5384800" cy="4149765"/>
          </a:xfrm>
          <a:prstGeom prst="roundRect">
            <a:avLst>
              <a:gd name="adj" fmla="val 2521"/>
            </a:avLst>
          </a:prstGeom>
          <a:ln>
            <a:noFill/>
          </a:ln>
        </p:spPr>
        <p:txBody>
          <a:bodyPr/>
          <a:lstStyle/>
          <a:p>
            <a:r>
              <a:rPr lang="sv-SE"/>
              <a:t>Klicka på ikonen för att lägga till en bild</a:t>
            </a:r>
            <a:endParaRPr lang="sv-SE" dirty="0"/>
          </a:p>
        </p:txBody>
      </p:sp>
    </p:spTree>
    <p:extLst>
      <p:ext uri="{BB962C8B-B14F-4D97-AF65-F5344CB8AC3E}">
        <p14:creationId xmlns:p14="http://schemas.microsoft.com/office/powerpoint/2010/main" val="10676556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mall för rubrikformat</a:t>
            </a:r>
          </a:p>
        </p:txBody>
      </p:sp>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2140142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om">
    <p:spTree>
      <p:nvGrpSpPr>
        <p:cNvPr id="1" name=""/>
        <p:cNvGrpSpPr/>
        <p:nvPr/>
      </p:nvGrpSpPr>
      <p:grpSpPr>
        <a:xfrm>
          <a:off x="0" y="0"/>
          <a:ext cx="0" cy="0"/>
          <a:chOff x="0" y="0"/>
          <a:chExt cx="0" cy="0"/>
        </a:xfrm>
      </p:grpSpPr>
      <p:sp>
        <p:nvSpPr>
          <p:cNvPr id="5" name="Platshållare för bildnummer 4"/>
          <p:cNvSpPr>
            <a:spLocks noGrp="1"/>
          </p:cNvSpPr>
          <p:nvPr>
            <p:ph type="sldNum" sz="quarter" idx="12"/>
          </p:nvPr>
        </p:nvSpPr>
        <p:spPr/>
        <p:txBody>
          <a:bodyPr/>
          <a:lstStyle/>
          <a:p>
            <a:fld id="{94DA6F32-A9B6-40E3-8F6A-B518FCF14CBD}" type="slidenum">
              <a:rPr lang="sv-SE" smtClean="0"/>
              <a:t>‹#›</a:t>
            </a:fld>
            <a:endParaRPr lang="sv-SE"/>
          </a:p>
        </p:txBody>
      </p:sp>
    </p:spTree>
    <p:extLst>
      <p:ext uri="{BB962C8B-B14F-4D97-AF65-F5344CB8AC3E}">
        <p14:creationId xmlns:p14="http://schemas.microsoft.com/office/powerpoint/2010/main" val="26900368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830350"/>
            <a:ext cx="10972800" cy="968953"/>
          </a:xfrm>
          <a:prstGeom prst="rect">
            <a:avLst/>
          </a:prstGeom>
        </p:spPr>
        <p:txBody>
          <a:bodyPr vert="horz"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609601" y="1799303"/>
            <a:ext cx="9690201" cy="4326861"/>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5" name="Platshållare för sidfot 4"/>
          <p:cNvSpPr>
            <a:spLocks noGrp="1"/>
          </p:cNvSpPr>
          <p:nvPr>
            <p:ph type="ftr" sz="quarter" idx="3"/>
          </p:nvPr>
        </p:nvSpPr>
        <p:spPr>
          <a:xfrm>
            <a:off x="6808512" y="6364218"/>
            <a:ext cx="3860800" cy="365125"/>
          </a:xfrm>
          <a:prstGeom prst="rect">
            <a:avLst/>
          </a:prstGeom>
        </p:spPr>
        <p:txBody>
          <a:bodyPr vert="horz" lIns="91440" tIns="45720" rIns="91440" bIns="45720" rtlCol="0" anchor="ctr"/>
          <a:lstStyle>
            <a:lvl1pPr algn="r">
              <a:defRPr sz="1333">
                <a:solidFill>
                  <a:schemeClr val="tx1">
                    <a:tint val="75000"/>
                  </a:schemeClr>
                </a:solidFill>
                <a:latin typeface="+mj-lt"/>
              </a:defRPr>
            </a:lvl1pPr>
          </a:lstStyle>
          <a:p>
            <a:endParaRPr lang="sv-SE"/>
          </a:p>
        </p:txBody>
      </p:sp>
      <p:sp>
        <p:nvSpPr>
          <p:cNvPr id="6" name="Platshållare för bildnummer 5"/>
          <p:cNvSpPr>
            <a:spLocks noGrp="1"/>
          </p:cNvSpPr>
          <p:nvPr>
            <p:ph type="sldNum" sz="quarter" idx="4"/>
          </p:nvPr>
        </p:nvSpPr>
        <p:spPr>
          <a:xfrm>
            <a:off x="10697497" y="6356351"/>
            <a:ext cx="884903" cy="365125"/>
          </a:xfrm>
          <a:prstGeom prst="rect">
            <a:avLst/>
          </a:prstGeom>
        </p:spPr>
        <p:txBody>
          <a:bodyPr vert="horz" lIns="91440" tIns="45720" rIns="91440" bIns="45720" rtlCol="0" anchor="ctr"/>
          <a:lstStyle>
            <a:lvl1pPr algn="r">
              <a:defRPr sz="1333">
                <a:solidFill>
                  <a:schemeClr val="tx1">
                    <a:tint val="75000"/>
                  </a:schemeClr>
                </a:solidFill>
                <a:latin typeface="+mj-lt"/>
              </a:defRPr>
            </a:lvl1pPr>
          </a:lstStyle>
          <a:p>
            <a:fld id="{94DA6F32-A9B6-40E3-8F6A-B518FCF14CBD}" type="slidenum">
              <a:rPr lang="sv-SE" smtClean="0"/>
              <a:t>‹#›</a:t>
            </a:fld>
            <a:endParaRPr lang="sv-SE"/>
          </a:p>
        </p:txBody>
      </p:sp>
      <p:pic>
        <p:nvPicPr>
          <p:cNvPr id="15" name="Bildobjekt 14" descr="En bild som visar byggnad&#10;&#10;Automatiskt genererad beskrivning">
            <a:extLst>
              <a:ext uri="{FF2B5EF4-FFF2-40B4-BE49-F238E27FC236}">
                <a16:creationId xmlns:a16="http://schemas.microsoft.com/office/drawing/2014/main" id="{B651F230-9F27-4F1F-8DF3-81E26DB5711A}"/>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352650" y="359909"/>
            <a:ext cx="432001" cy="232387"/>
          </a:xfrm>
          <a:prstGeom prst="rect">
            <a:avLst/>
          </a:prstGeom>
        </p:spPr>
      </p:pic>
    </p:spTree>
    <p:extLst>
      <p:ext uri="{BB962C8B-B14F-4D97-AF65-F5344CB8AC3E}">
        <p14:creationId xmlns:p14="http://schemas.microsoft.com/office/powerpoint/2010/main" val="38546404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81" r:id="rId11"/>
  </p:sldLayoutIdLst>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234945" indent="-234945" algn="l" defTabSz="1219170" rtl="0" eaLnBrk="1" latinLnBrk="0" hangingPunct="1">
        <a:spcBef>
          <a:spcPts val="1067"/>
        </a:spcBef>
        <a:buClr>
          <a:schemeClr val="accent1"/>
        </a:buClr>
        <a:buFont typeface="Arial" pitchFamily="34" charset="0"/>
        <a:buChar char="•"/>
        <a:defRPr sz="2933" kern="1200">
          <a:solidFill>
            <a:schemeClr val="tx1"/>
          </a:solidFill>
          <a:latin typeface="+mn-lt"/>
          <a:ea typeface="+mn-ea"/>
          <a:cs typeface="+mn-cs"/>
        </a:defRPr>
      </a:lvl1pPr>
      <a:lvl2pPr marL="596885" indent="-243411" algn="l" defTabSz="1219170" rtl="0" eaLnBrk="1" latinLnBrk="0" hangingPunct="1">
        <a:spcBef>
          <a:spcPts val="1067"/>
        </a:spcBef>
        <a:buClr>
          <a:schemeClr val="accent1"/>
        </a:buClr>
        <a:buFont typeface="Arial" pitchFamily="34" charset="0"/>
        <a:buChar char="•"/>
        <a:defRPr sz="2400" kern="1200">
          <a:solidFill>
            <a:schemeClr val="tx1"/>
          </a:solidFill>
          <a:latin typeface="+mn-lt"/>
          <a:ea typeface="+mn-ea"/>
          <a:cs typeface="+mn-cs"/>
        </a:defRPr>
      </a:lvl2pPr>
      <a:lvl3pPr marL="958827" indent="-243411" algn="l" defTabSz="1219170" rtl="0" eaLnBrk="1" latinLnBrk="0" hangingPunct="1">
        <a:spcBef>
          <a:spcPts val="1067"/>
        </a:spcBef>
        <a:buClr>
          <a:schemeClr val="accent1"/>
        </a:buClr>
        <a:buFont typeface="Arial" pitchFamily="34" charset="0"/>
        <a:buChar char="•"/>
        <a:defRPr sz="2133" kern="1200">
          <a:solidFill>
            <a:schemeClr val="tx1"/>
          </a:solidFill>
          <a:latin typeface="+mn-lt"/>
          <a:ea typeface="+mn-ea"/>
          <a:cs typeface="+mn-cs"/>
        </a:defRPr>
      </a:lvl3pPr>
      <a:lvl4pPr marL="1430831" indent="-234945" algn="l" defTabSz="1219170" rtl="0" eaLnBrk="1" latinLnBrk="0" hangingPunct="1">
        <a:spcBef>
          <a:spcPts val="1067"/>
        </a:spcBef>
        <a:buClr>
          <a:schemeClr val="accent1"/>
        </a:buClr>
        <a:buFont typeface="Arial" pitchFamily="34" charset="0"/>
        <a:buChar char="•"/>
        <a:tabLst/>
        <a:defRPr sz="2133" kern="1200">
          <a:solidFill>
            <a:schemeClr val="tx1"/>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2133"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609600" y="830350"/>
            <a:ext cx="10972800" cy="968953"/>
          </a:xfrm>
          <a:prstGeom prst="rect">
            <a:avLst/>
          </a:prstGeom>
        </p:spPr>
        <p:txBody>
          <a:bodyPr vert="horz" lIns="0" tIns="0" rIns="0" bIns="0" rtlCol="0" anchor="t" anchorCtr="0">
            <a:normAutofit/>
          </a:bodyPr>
          <a:lstStyle/>
          <a:p>
            <a:r>
              <a:rPr lang="sv-SE" dirty="0"/>
              <a:t>Klicka här för att ändra format</a:t>
            </a:r>
          </a:p>
        </p:txBody>
      </p:sp>
      <p:sp>
        <p:nvSpPr>
          <p:cNvPr id="3" name="Platshållare för text 2"/>
          <p:cNvSpPr>
            <a:spLocks noGrp="1"/>
          </p:cNvSpPr>
          <p:nvPr>
            <p:ph type="body" idx="1"/>
          </p:nvPr>
        </p:nvSpPr>
        <p:spPr>
          <a:xfrm>
            <a:off x="609601" y="1799303"/>
            <a:ext cx="9690201" cy="4326861"/>
          </a:xfrm>
          <a:prstGeom prst="rect">
            <a:avLst/>
          </a:prstGeom>
        </p:spPr>
        <p:txBody>
          <a:bodyPr vert="horz" lIns="0" tIns="0" rIns="0" bIns="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p:txBody>
      </p:sp>
      <p:sp>
        <p:nvSpPr>
          <p:cNvPr id="5" name="Platshållare för sidfot 4"/>
          <p:cNvSpPr>
            <a:spLocks noGrp="1"/>
          </p:cNvSpPr>
          <p:nvPr>
            <p:ph type="ftr" sz="quarter" idx="3"/>
          </p:nvPr>
        </p:nvSpPr>
        <p:spPr>
          <a:xfrm>
            <a:off x="6808512" y="6364218"/>
            <a:ext cx="3860800" cy="365125"/>
          </a:xfrm>
          <a:prstGeom prst="rect">
            <a:avLst/>
          </a:prstGeom>
        </p:spPr>
        <p:txBody>
          <a:bodyPr vert="horz" lIns="91440" tIns="45720" rIns="91440" bIns="45720" rtlCol="0" anchor="ctr"/>
          <a:lstStyle>
            <a:lvl1pPr algn="r">
              <a:defRPr sz="1333">
                <a:solidFill>
                  <a:schemeClr val="tx1">
                    <a:tint val="75000"/>
                  </a:schemeClr>
                </a:solidFill>
                <a:latin typeface="+mj-lt"/>
              </a:defRPr>
            </a:lvl1pPr>
          </a:lstStyle>
          <a:p>
            <a:endParaRPr lang="sv-SE" dirty="0"/>
          </a:p>
        </p:txBody>
      </p:sp>
      <p:sp>
        <p:nvSpPr>
          <p:cNvPr id="6" name="Platshållare för bildnummer 5"/>
          <p:cNvSpPr>
            <a:spLocks noGrp="1"/>
          </p:cNvSpPr>
          <p:nvPr>
            <p:ph type="sldNum" sz="quarter" idx="4"/>
          </p:nvPr>
        </p:nvSpPr>
        <p:spPr>
          <a:xfrm>
            <a:off x="10697497" y="6356351"/>
            <a:ext cx="884903" cy="365125"/>
          </a:xfrm>
          <a:prstGeom prst="rect">
            <a:avLst/>
          </a:prstGeom>
        </p:spPr>
        <p:txBody>
          <a:bodyPr vert="horz" lIns="91440" tIns="45720" rIns="91440" bIns="45720" rtlCol="0" anchor="ctr"/>
          <a:lstStyle>
            <a:lvl1pPr algn="r">
              <a:defRPr sz="1333">
                <a:solidFill>
                  <a:schemeClr val="tx1">
                    <a:tint val="75000"/>
                  </a:schemeClr>
                </a:solidFill>
                <a:latin typeface="+mj-lt"/>
              </a:defRPr>
            </a:lvl1pPr>
          </a:lstStyle>
          <a:p>
            <a:fld id="{05EBC10F-61D5-468A-A42F-52C0D308C98E}" type="slidenum">
              <a:rPr lang="sv-SE" smtClean="0"/>
              <a:pPr/>
              <a:t>‹#›</a:t>
            </a:fld>
            <a:endParaRPr lang="sv-SE"/>
          </a:p>
        </p:txBody>
      </p:sp>
      <p:pic>
        <p:nvPicPr>
          <p:cNvPr id="15" name="Bildobjekt 14" descr="En bild som visar byggnad&#10;&#10;Automatiskt genererad beskrivning">
            <a:extLst>
              <a:ext uri="{FF2B5EF4-FFF2-40B4-BE49-F238E27FC236}">
                <a16:creationId xmlns:a16="http://schemas.microsoft.com/office/drawing/2014/main" id="{B651F230-9F27-4F1F-8DF3-81E26DB5711A}"/>
              </a:ext>
            </a:extLst>
          </p:cNvPr>
          <p:cNvPicPr>
            <a:picLocks noChangeAspect="1"/>
          </p:cNvPicPr>
          <p:nvPr userDrawn="1"/>
        </p:nvPicPr>
        <p:blipFill>
          <a:blip r:embed="rId11" cstate="email">
            <a:extLst>
              <a:ext uri="{28A0092B-C50C-407E-A947-70E740481C1C}">
                <a14:useLocalDpi xmlns:a14="http://schemas.microsoft.com/office/drawing/2010/main"/>
              </a:ext>
            </a:extLst>
          </a:blip>
          <a:stretch>
            <a:fillRect/>
          </a:stretch>
        </p:blipFill>
        <p:spPr>
          <a:xfrm>
            <a:off x="352650" y="359909"/>
            <a:ext cx="432001" cy="232387"/>
          </a:xfrm>
          <a:prstGeom prst="rect">
            <a:avLst/>
          </a:prstGeom>
        </p:spPr>
      </p:pic>
    </p:spTree>
    <p:extLst>
      <p:ext uri="{BB962C8B-B14F-4D97-AF65-F5344CB8AC3E}">
        <p14:creationId xmlns:p14="http://schemas.microsoft.com/office/powerpoint/2010/main" val="91574555"/>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Lst>
  <p:txStyles>
    <p:titleStyle>
      <a:lvl1pPr algn="l" defTabSz="1219170" rtl="0" eaLnBrk="1" latinLnBrk="0" hangingPunct="1">
        <a:spcBef>
          <a:spcPct val="0"/>
        </a:spcBef>
        <a:buNone/>
        <a:defRPr sz="3200" b="1" kern="1200">
          <a:solidFill>
            <a:schemeClr val="tx1"/>
          </a:solidFill>
          <a:latin typeface="+mj-lt"/>
          <a:ea typeface="+mj-ea"/>
          <a:cs typeface="+mj-cs"/>
        </a:defRPr>
      </a:lvl1pPr>
    </p:titleStyle>
    <p:bodyStyle>
      <a:lvl1pPr marL="234945" indent="-234945" algn="l" defTabSz="1219170" rtl="0" eaLnBrk="1" latinLnBrk="0" hangingPunct="1">
        <a:spcBef>
          <a:spcPts val="1067"/>
        </a:spcBef>
        <a:buClr>
          <a:schemeClr val="accent1"/>
        </a:buClr>
        <a:buFont typeface="Arial" pitchFamily="34" charset="0"/>
        <a:buChar char="•"/>
        <a:defRPr sz="2933" kern="1200">
          <a:solidFill>
            <a:schemeClr val="tx1"/>
          </a:solidFill>
          <a:latin typeface="+mn-lt"/>
          <a:ea typeface="+mn-ea"/>
          <a:cs typeface="+mn-cs"/>
        </a:defRPr>
      </a:lvl1pPr>
      <a:lvl2pPr marL="596885" indent="-243411" algn="l" defTabSz="1219170" rtl="0" eaLnBrk="1" latinLnBrk="0" hangingPunct="1">
        <a:spcBef>
          <a:spcPts val="1067"/>
        </a:spcBef>
        <a:buClr>
          <a:schemeClr val="accent1"/>
        </a:buClr>
        <a:buFont typeface="Arial" pitchFamily="34" charset="0"/>
        <a:buChar char="•"/>
        <a:defRPr sz="2400" kern="1200">
          <a:solidFill>
            <a:schemeClr val="tx1"/>
          </a:solidFill>
          <a:latin typeface="+mn-lt"/>
          <a:ea typeface="+mn-ea"/>
          <a:cs typeface="+mn-cs"/>
        </a:defRPr>
      </a:lvl2pPr>
      <a:lvl3pPr marL="958827" indent="-243411" algn="l" defTabSz="1219170" rtl="0" eaLnBrk="1" latinLnBrk="0" hangingPunct="1">
        <a:spcBef>
          <a:spcPts val="1067"/>
        </a:spcBef>
        <a:buClr>
          <a:schemeClr val="accent1"/>
        </a:buClr>
        <a:buFont typeface="Arial" pitchFamily="34" charset="0"/>
        <a:buChar char="•"/>
        <a:defRPr sz="2133" kern="1200">
          <a:solidFill>
            <a:schemeClr val="tx1"/>
          </a:solidFill>
          <a:latin typeface="+mn-lt"/>
          <a:ea typeface="+mn-ea"/>
          <a:cs typeface="+mn-cs"/>
        </a:defRPr>
      </a:lvl3pPr>
      <a:lvl4pPr marL="1430831" indent="-234945" algn="l" defTabSz="1219170" rtl="0" eaLnBrk="1" latinLnBrk="0" hangingPunct="1">
        <a:spcBef>
          <a:spcPts val="1067"/>
        </a:spcBef>
        <a:buClr>
          <a:schemeClr val="accent1"/>
        </a:buClr>
        <a:buFont typeface="Arial" pitchFamily="34" charset="0"/>
        <a:buChar char="•"/>
        <a:tabLst/>
        <a:defRPr sz="2133" kern="1200">
          <a:solidFill>
            <a:schemeClr val="tx1"/>
          </a:solidFill>
          <a:latin typeface="+mn-lt"/>
          <a:ea typeface="+mn-ea"/>
          <a:cs typeface="+mn-cs"/>
        </a:defRPr>
      </a:lvl4pPr>
      <a:lvl5pPr marL="2743131" indent="-304792" algn="l" defTabSz="1219170" rtl="0" eaLnBrk="1" latinLnBrk="0" hangingPunct="1">
        <a:spcBef>
          <a:spcPct val="20000"/>
        </a:spcBef>
        <a:buClr>
          <a:schemeClr val="accent1"/>
        </a:buClr>
        <a:buFont typeface="Arial" pitchFamily="34" charset="0"/>
        <a:buChar char="•"/>
        <a:defRPr sz="2133" kern="1200">
          <a:solidFill>
            <a:schemeClr val="tx1"/>
          </a:solidFill>
          <a:latin typeface="+mj-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sv-SE"/>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20.png"/><Relationship Id="rId4" Type="http://schemas.openxmlformats.org/officeDocument/2006/relationships/chart" Target="../charts/chart1.xml"/></Relationships>
</file>

<file path=ppt/slides/_rels/slide4.xml.rels><?xml version="1.0" encoding="UTF-8" standalone="yes"?>
<Relationships xmlns="http://schemas.openxmlformats.org/package/2006/relationships"><Relationship Id="rId8" Type="http://schemas.openxmlformats.org/officeDocument/2006/relationships/image" Target="../media/image25.jpg"/><Relationship Id="rId13" Type="http://schemas.openxmlformats.org/officeDocument/2006/relationships/image" Target="../media/image27.png"/><Relationship Id="rId3" Type="http://schemas.openxmlformats.org/officeDocument/2006/relationships/image" Target="../media/image21.png"/><Relationship Id="rId7" Type="http://schemas.openxmlformats.org/officeDocument/2006/relationships/hyperlink" Target="https://digidel.se/kunskapsbank/it-for-aldre/" TargetMode="External"/><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24.jpg"/><Relationship Id="rId11" Type="http://schemas.openxmlformats.org/officeDocument/2006/relationships/hyperlink" Target="https://pixabay.com/sv/photos/kompetens-erfarenhet-hand-2741773/" TargetMode="External"/><Relationship Id="rId5" Type="http://schemas.openxmlformats.org/officeDocument/2006/relationships/hyperlink" Target="http://www.soundsofchanges.eu/sound/pepper-the-robot-pepper-talks/" TargetMode="External"/><Relationship Id="rId10" Type="http://schemas.openxmlformats.org/officeDocument/2006/relationships/image" Target="../media/image26.jpg"/><Relationship Id="rId4" Type="http://schemas.openxmlformats.org/officeDocument/2006/relationships/image" Target="../media/image23.jpg"/><Relationship Id="rId9" Type="http://schemas.openxmlformats.org/officeDocument/2006/relationships/hyperlink" Target="http://flexspan.blogspot.com/2011/08/ny-forskning-krossar-myten-om-digitala.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www.geripal.org/2014/01/still-needed-guidance-for-geripal.html" TargetMode="External"/><Relationship Id="rId4" Type="http://schemas.openxmlformats.org/officeDocument/2006/relationships/image" Target="../media/image28.jpg"/></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hyperlink" Target="https://www.publicdomainpictures.net/en/view-image.php?image=212232&amp;picture=welcome-to-the-future" TargetMode="External"/><Relationship Id="rId4" Type="http://schemas.openxmlformats.org/officeDocument/2006/relationships/image" Target="../media/image29.jp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7D571A9-49C6-4A22-8759-0188F4E6C4B9}"/>
              </a:ext>
            </a:extLst>
          </p:cNvPr>
          <p:cNvSpPr>
            <a:spLocks noGrp="1"/>
          </p:cNvSpPr>
          <p:nvPr>
            <p:ph type="ctrTitle"/>
          </p:nvPr>
        </p:nvSpPr>
        <p:spPr>
          <a:xfrm>
            <a:off x="926308" y="2275345"/>
            <a:ext cx="8347880" cy="2161008"/>
          </a:xfrm>
        </p:spPr>
        <p:txBody>
          <a:bodyPr>
            <a:normAutofit fontScale="90000"/>
          </a:bodyPr>
          <a:lstStyle/>
          <a:p>
            <a:pPr algn="ctr"/>
            <a:r>
              <a:rPr lang="sv-SE" sz="4000" b="1" dirty="0">
                <a:effectLst/>
                <a:latin typeface="Calibri" panose="020F0502020204030204" pitchFamily="34" charset="0"/>
                <a:ea typeface="Times New Roman" panose="02020603050405020304" pitchFamily="18" charset="0"/>
                <a:cs typeface="Times New Roman" panose="02020603050405020304" pitchFamily="18" charset="0"/>
              </a:rPr>
              <a:t>Förebyggande insatser inom omställning </a:t>
            </a:r>
            <a:br>
              <a:rPr lang="sv-SE" sz="4000" b="1" dirty="0">
                <a:effectLst/>
                <a:latin typeface="Calibri" panose="020F0502020204030204" pitchFamily="34" charset="0"/>
                <a:ea typeface="Times New Roman" panose="02020603050405020304" pitchFamily="18" charset="0"/>
                <a:cs typeface="Times New Roman" panose="02020603050405020304" pitchFamily="18" charset="0"/>
              </a:rPr>
            </a:br>
            <a:r>
              <a:rPr lang="sv-SE" sz="4000" b="1" dirty="0">
                <a:effectLst/>
                <a:latin typeface="Calibri" panose="020F0502020204030204" pitchFamily="34" charset="0"/>
                <a:ea typeface="Times New Roman" panose="02020603050405020304" pitchFamily="18" charset="0"/>
                <a:cs typeface="Times New Roman" panose="02020603050405020304" pitchFamily="18" charset="0"/>
              </a:rPr>
              <a:t>öppnar möjligheter till framtidens arbetsliv</a:t>
            </a:r>
            <a:br>
              <a:rPr lang="sv-SE" sz="1800" b="1" dirty="0">
                <a:effectLst/>
                <a:latin typeface="Calibri" panose="020F0502020204030204" pitchFamily="34" charset="0"/>
                <a:ea typeface="Times New Roman" panose="02020603050405020304" pitchFamily="18" charset="0"/>
                <a:cs typeface="Times New Roman" panose="02020603050405020304" pitchFamily="18" charset="0"/>
              </a:rPr>
            </a:br>
            <a:endParaRPr lang="sv-SE" dirty="0"/>
          </a:p>
        </p:txBody>
      </p:sp>
      <p:sp>
        <p:nvSpPr>
          <p:cNvPr id="3" name="Underrubrik 2">
            <a:extLst>
              <a:ext uri="{FF2B5EF4-FFF2-40B4-BE49-F238E27FC236}">
                <a16:creationId xmlns:a16="http://schemas.microsoft.com/office/drawing/2014/main" id="{0FB25D3F-FC22-4FDF-B5F4-AE1934F479FD}"/>
              </a:ext>
            </a:extLst>
          </p:cNvPr>
          <p:cNvSpPr>
            <a:spLocks noGrp="1"/>
          </p:cNvSpPr>
          <p:nvPr>
            <p:ph type="subTitle" idx="1"/>
          </p:nvPr>
        </p:nvSpPr>
        <p:spPr>
          <a:xfrm>
            <a:off x="926308" y="3560053"/>
            <a:ext cx="8335972" cy="1752600"/>
          </a:xfrm>
        </p:spPr>
        <p:txBody>
          <a:bodyPr/>
          <a:lstStyle/>
          <a:p>
            <a:pPr marL="0" indent="0">
              <a:spcBef>
                <a:spcPts val="0"/>
              </a:spcBef>
              <a:buNone/>
            </a:pPr>
            <a:endParaRPr lang="sv-SE" sz="3200" b="1" dirty="0"/>
          </a:p>
          <a:p>
            <a:pPr algn="ctr">
              <a:spcBef>
                <a:spcPts val="0"/>
              </a:spcBef>
            </a:pPr>
            <a:r>
              <a:rPr lang="sv-SE" sz="3200" b="1" dirty="0"/>
              <a:t>Valideringskonferensen 2021</a:t>
            </a:r>
          </a:p>
        </p:txBody>
      </p:sp>
      <p:pic>
        <p:nvPicPr>
          <p:cNvPr id="6" name="Picture 2" descr="Trygghetsfondens logotyp">
            <a:extLst>
              <a:ext uri="{FF2B5EF4-FFF2-40B4-BE49-F238E27FC236}">
                <a16:creationId xmlns:a16="http://schemas.microsoft.com/office/drawing/2014/main" id="{2646BC02-65F9-4697-ADD0-D552CABC6968}"/>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859583" y="424350"/>
            <a:ext cx="2193841" cy="41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349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6218888-46BC-4442-BD4F-556A95C4C52D}"/>
              </a:ext>
            </a:extLst>
          </p:cNvPr>
          <p:cNvSpPr txBox="1">
            <a:spLocks/>
          </p:cNvSpPr>
          <p:nvPr/>
        </p:nvSpPr>
        <p:spPr>
          <a:xfrm>
            <a:off x="609601" y="1275127"/>
            <a:ext cx="10972799" cy="4851038"/>
          </a:xfrm>
          <a:prstGeom prst="rect">
            <a:avLst/>
          </a:prstGeom>
        </p:spPr>
        <p:txBody>
          <a:bodyPr vert="horz" lIns="0" tIns="0" rIns="0" bIns="0" rtlCol="0">
            <a:normAutofit/>
          </a:bodyPr>
          <a:lstStyle>
            <a:lvl1pPr marL="0" indent="0" algn="l" defTabSz="1219170" rtl="0" eaLnBrk="1" latinLnBrk="0" hangingPunct="1">
              <a:spcBef>
                <a:spcPts val="1067"/>
              </a:spcBef>
              <a:buClr>
                <a:schemeClr val="accent1"/>
              </a:buClr>
              <a:buFont typeface="Arial" pitchFamily="34" charset="0"/>
              <a:buNone/>
              <a:defRPr sz="2933" kern="1200">
                <a:solidFill>
                  <a:schemeClr val="tx1">
                    <a:tint val="75000"/>
                  </a:schemeClr>
                </a:solidFill>
                <a:latin typeface="+mn-lt"/>
                <a:ea typeface="+mn-ea"/>
                <a:cs typeface="+mn-cs"/>
              </a:defRPr>
            </a:lvl1pPr>
            <a:lvl2pPr marL="609585" indent="0" algn="ctr" defTabSz="1219170" rtl="0" eaLnBrk="1" latinLnBrk="0" hangingPunct="1">
              <a:spcBef>
                <a:spcPts val="1067"/>
              </a:spcBef>
              <a:buClr>
                <a:schemeClr val="accent1"/>
              </a:buClr>
              <a:buFont typeface="Arial" pitchFamily="34" charset="0"/>
              <a:buNone/>
              <a:defRPr sz="2400" kern="1200">
                <a:solidFill>
                  <a:schemeClr val="tx1">
                    <a:tint val="75000"/>
                  </a:schemeClr>
                </a:solidFill>
                <a:latin typeface="+mn-lt"/>
                <a:ea typeface="+mn-ea"/>
                <a:cs typeface="+mn-cs"/>
              </a:defRPr>
            </a:lvl2pPr>
            <a:lvl3pPr marL="1219170" indent="0" algn="ctr" defTabSz="1219170" rtl="0" eaLnBrk="1" latinLnBrk="0" hangingPunct="1">
              <a:spcBef>
                <a:spcPts val="1067"/>
              </a:spcBef>
              <a:buClr>
                <a:schemeClr val="accent1"/>
              </a:buClr>
              <a:buFont typeface="Arial" pitchFamily="34" charset="0"/>
              <a:buNone/>
              <a:defRPr sz="2133" kern="1200">
                <a:solidFill>
                  <a:schemeClr val="tx1">
                    <a:tint val="75000"/>
                  </a:schemeClr>
                </a:solidFill>
                <a:latin typeface="+mn-lt"/>
                <a:ea typeface="+mn-ea"/>
                <a:cs typeface="+mn-cs"/>
              </a:defRPr>
            </a:lvl3pPr>
            <a:lvl4pPr marL="1828754" indent="0" algn="ctr" defTabSz="1219170" rtl="0" eaLnBrk="1" latinLnBrk="0" hangingPunct="1">
              <a:spcBef>
                <a:spcPts val="1067"/>
              </a:spcBef>
              <a:buClr>
                <a:schemeClr val="accent1"/>
              </a:buClr>
              <a:buFont typeface="Arial" pitchFamily="34" charset="0"/>
              <a:buNone/>
              <a:tabLst/>
              <a:defRPr sz="2133" kern="12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itchFamily="34" charset="0"/>
              <a:buNone/>
              <a:defRPr sz="2133" kern="1200">
                <a:solidFill>
                  <a:schemeClr val="tx1">
                    <a:tint val="75000"/>
                  </a:schemeClr>
                </a:solidFill>
                <a:latin typeface="+mj-lt"/>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pPr algn="ctr"/>
            <a:r>
              <a:rPr lang="sv-SE" dirty="0">
                <a:solidFill>
                  <a:schemeClr val="tx1"/>
                </a:solidFill>
              </a:rPr>
              <a:t>Synen på sin kompetens på framtidens arbetsmarknad</a:t>
            </a:r>
          </a:p>
          <a:p>
            <a:endParaRPr lang="sv-SE" dirty="0">
              <a:solidFill>
                <a:schemeClr val="tx1"/>
              </a:solidFill>
            </a:endParaRPr>
          </a:p>
          <a:p>
            <a:endParaRPr lang="sv-SE" dirty="0">
              <a:solidFill>
                <a:schemeClr val="tx1"/>
              </a:solidFill>
            </a:endParaRPr>
          </a:p>
          <a:p>
            <a:endParaRPr lang="sv-SE" dirty="0">
              <a:solidFill>
                <a:schemeClr val="tx1"/>
              </a:solidFill>
            </a:endParaRPr>
          </a:p>
          <a:p>
            <a:endParaRPr lang="sv-SE" dirty="0">
              <a:solidFill>
                <a:schemeClr val="tx1"/>
              </a:solidFill>
            </a:endParaRPr>
          </a:p>
          <a:p>
            <a:endParaRPr lang="sv-SE" dirty="0">
              <a:solidFill>
                <a:schemeClr val="tx1"/>
              </a:solidFill>
            </a:endParaRPr>
          </a:p>
          <a:p>
            <a:endParaRPr lang="sv-SE" sz="1800" dirty="0">
              <a:solidFill>
                <a:schemeClr val="tx1"/>
              </a:solidFill>
            </a:endParaRPr>
          </a:p>
          <a:p>
            <a:r>
              <a:rPr lang="sv-SE" sz="1800" dirty="0">
                <a:solidFill>
                  <a:schemeClr val="tx1"/>
                </a:solidFill>
              </a:rPr>
              <a:t>Källa: </a:t>
            </a:r>
            <a:r>
              <a:rPr lang="sv-SE" sz="1800" dirty="0" err="1">
                <a:solidFill>
                  <a:schemeClr val="tx1"/>
                </a:solidFill>
              </a:rPr>
              <a:t>Sifoundersökning</a:t>
            </a:r>
            <a:r>
              <a:rPr lang="sv-SE" sz="1800" dirty="0">
                <a:solidFill>
                  <a:schemeClr val="tx1"/>
                </a:solidFill>
              </a:rPr>
              <a:t> maj 2021</a:t>
            </a:r>
          </a:p>
        </p:txBody>
      </p:sp>
      <p:grpSp>
        <p:nvGrpSpPr>
          <p:cNvPr id="4" name="Grupp 3">
            <a:extLst>
              <a:ext uri="{FF2B5EF4-FFF2-40B4-BE49-F238E27FC236}">
                <a16:creationId xmlns:a16="http://schemas.microsoft.com/office/drawing/2014/main" id="{DE408622-4820-41B2-B1E6-785AC717FE33}"/>
              </a:ext>
            </a:extLst>
          </p:cNvPr>
          <p:cNvGrpSpPr/>
          <p:nvPr/>
        </p:nvGrpSpPr>
        <p:grpSpPr>
          <a:xfrm>
            <a:off x="3024406" y="2060825"/>
            <a:ext cx="1820061" cy="1815075"/>
            <a:chOff x="484188" y="1426464"/>
            <a:chExt cx="2590009" cy="2582912"/>
          </a:xfrm>
        </p:grpSpPr>
        <p:sp>
          <p:nvSpPr>
            <p:cNvPr id="5" name="Frihandsfigur 12">
              <a:extLst>
                <a:ext uri="{FF2B5EF4-FFF2-40B4-BE49-F238E27FC236}">
                  <a16:creationId xmlns:a16="http://schemas.microsoft.com/office/drawing/2014/main" id="{988B217A-F16E-44C4-8458-5CEAAD2D1F56}"/>
                </a:ext>
              </a:extLst>
            </p:cNvPr>
            <p:cNvSpPr/>
            <p:nvPr/>
          </p:nvSpPr>
          <p:spPr>
            <a:xfrm>
              <a:off x="484188" y="1426464"/>
              <a:ext cx="2590009" cy="2582912"/>
            </a:xfrm>
            <a:custGeom>
              <a:avLst/>
              <a:gdLst>
                <a:gd name="connsiteX0" fmla="*/ 0 w 4896544"/>
                <a:gd name="connsiteY0" fmla="*/ 2448272 h 4896544"/>
                <a:gd name="connsiteX1" fmla="*/ 717085 w 4896544"/>
                <a:gd name="connsiteY1" fmla="*/ 717083 h 4896544"/>
                <a:gd name="connsiteX2" fmla="*/ 2448276 w 4896544"/>
                <a:gd name="connsiteY2" fmla="*/ 3 h 4896544"/>
                <a:gd name="connsiteX3" fmla="*/ 4179465 w 4896544"/>
                <a:gd name="connsiteY3" fmla="*/ 717088 h 4896544"/>
                <a:gd name="connsiteX4" fmla="*/ 4896545 w 4896544"/>
                <a:gd name="connsiteY4" fmla="*/ 2448279 h 4896544"/>
                <a:gd name="connsiteX5" fmla="*/ 4179462 w 4896544"/>
                <a:gd name="connsiteY5" fmla="*/ 4179469 h 4896544"/>
                <a:gd name="connsiteX6" fmla="*/ 2448271 w 4896544"/>
                <a:gd name="connsiteY6" fmla="*/ 4896551 h 4896544"/>
                <a:gd name="connsiteX7" fmla="*/ 717081 w 4896544"/>
                <a:gd name="connsiteY7" fmla="*/ 4179467 h 4896544"/>
                <a:gd name="connsiteX8" fmla="*/ 0 w 4896544"/>
                <a:gd name="connsiteY8" fmla="*/ 2448276 h 4896544"/>
                <a:gd name="connsiteX9" fmla="*/ 0 w 4896544"/>
                <a:gd name="connsiteY9" fmla="*/ 2448272 h 4896544"/>
                <a:gd name="connsiteX0" fmla="*/ 1 w 4896547"/>
                <a:gd name="connsiteY0" fmla="*/ 2508775 h 4957054"/>
                <a:gd name="connsiteX1" fmla="*/ 717086 w 4896547"/>
                <a:gd name="connsiteY1" fmla="*/ 777586 h 4957054"/>
                <a:gd name="connsiteX2" fmla="*/ 2448277 w 4896547"/>
                <a:gd name="connsiteY2" fmla="*/ 60506 h 4957054"/>
                <a:gd name="connsiteX3" fmla="*/ 3888433 w 4896547"/>
                <a:gd name="connsiteY3" fmla="*/ 1140623 h 4957054"/>
                <a:gd name="connsiteX4" fmla="*/ 4896546 w 4896547"/>
                <a:gd name="connsiteY4" fmla="*/ 2508782 h 4957054"/>
                <a:gd name="connsiteX5" fmla="*/ 4179463 w 4896547"/>
                <a:gd name="connsiteY5" fmla="*/ 4239972 h 4957054"/>
                <a:gd name="connsiteX6" fmla="*/ 2448272 w 4896547"/>
                <a:gd name="connsiteY6" fmla="*/ 4957054 h 4957054"/>
                <a:gd name="connsiteX7" fmla="*/ 717082 w 4896547"/>
                <a:gd name="connsiteY7" fmla="*/ 4239970 h 4957054"/>
                <a:gd name="connsiteX8" fmla="*/ 1 w 4896547"/>
                <a:gd name="connsiteY8" fmla="*/ 2508779 h 4957054"/>
                <a:gd name="connsiteX9" fmla="*/ 1 w 4896547"/>
                <a:gd name="connsiteY9" fmla="*/ 2508775 h 4957054"/>
                <a:gd name="connsiteX0" fmla="*/ 1 w 4896547"/>
                <a:gd name="connsiteY0" fmla="*/ 2508775 h 4957054"/>
                <a:gd name="connsiteX1" fmla="*/ 717086 w 4896547"/>
                <a:gd name="connsiteY1" fmla="*/ 777586 h 4957054"/>
                <a:gd name="connsiteX2" fmla="*/ 2448277 w 4896547"/>
                <a:gd name="connsiteY2" fmla="*/ 60506 h 4957054"/>
                <a:gd name="connsiteX3" fmla="*/ 3888433 w 4896547"/>
                <a:gd name="connsiteY3" fmla="*/ 1140623 h 4957054"/>
                <a:gd name="connsiteX4" fmla="*/ 4896546 w 4896547"/>
                <a:gd name="connsiteY4" fmla="*/ 2508782 h 4957054"/>
                <a:gd name="connsiteX5" fmla="*/ 4179463 w 4896547"/>
                <a:gd name="connsiteY5" fmla="*/ 4239972 h 4957054"/>
                <a:gd name="connsiteX6" fmla="*/ 2448272 w 4896547"/>
                <a:gd name="connsiteY6" fmla="*/ 4957054 h 4957054"/>
                <a:gd name="connsiteX7" fmla="*/ 717082 w 4896547"/>
                <a:gd name="connsiteY7" fmla="*/ 4239970 h 4957054"/>
                <a:gd name="connsiteX8" fmla="*/ 1 w 4896547"/>
                <a:gd name="connsiteY8" fmla="*/ 2508779 h 4957054"/>
                <a:gd name="connsiteX9" fmla="*/ 1 w 4896547"/>
                <a:gd name="connsiteY9" fmla="*/ 2508775 h 4957054"/>
                <a:gd name="connsiteX0" fmla="*/ 1 w 4978572"/>
                <a:gd name="connsiteY0" fmla="*/ 2508775 h 4957054"/>
                <a:gd name="connsiteX1" fmla="*/ 717086 w 4978572"/>
                <a:gd name="connsiteY1" fmla="*/ 777586 h 4957054"/>
                <a:gd name="connsiteX2" fmla="*/ 2448277 w 4978572"/>
                <a:gd name="connsiteY2" fmla="*/ 60506 h 4957054"/>
                <a:gd name="connsiteX3" fmla="*/ 3888433 w 4978572"/>
                <a:gd name="connsiteY3" fmla="*/ 1140623 h 4957054"/>
                <a:gd name="connsiteX4" fmla="*/ 4671622 w 4978572"/>
                <a:gd name="connsiteY4" fmla="*/ 1862726 h 4957054"/>
                <a:gd name="connsiteX5" fmla="*/ 4896546 w 4978572"/>
                <a:gd name="connsiteY5" fmla="*/ 2508782 h 4957054"/>
                <a:gd name="connsiteX6" fmla="*/ 4179463 w 4978572"/>
                <a:gd name="connsiteY6" fmla="*/ 4239972 h 4957054"/>
                <a:gd name="connsiteX7" fmla="*/ 2448272 w 4978572"/>
                <a:gd name="connsiteY7" fmla="*/ 4957054 h 4957054"/>
                <a:gd name="connsiteX8" fmla="*/ 717082 w 4978572"/>
                <a:gd name="connsiteY8" fmla="*/ 4239970 h 4957054"/>
                <a:gd name="connsiteX9" fmla="*/ 1 w 4978572"/>
                <a:gd name="connsiteY9" fmla="*/ 2508779 h 4957054"/>
                <a:gd name="connsiteX10" fmla="*/ 1 w 4978572"/>
                <a:gd name="connsiteY10" fmla="*/ 2508775 h 4957054"/>
                <a:gd name="connsiteX0" fmla="*/ 1 w 4978572"/>
                <a:gd name="connsiteY0" fmla="*/ 2508775 h 4957054"/>
                <a:gd name="connsiteX1" fmla="*/ 717086 w 4978572"/>
                <a:gd name="connsiteY1" fmla="*/ 777586 h 4957054"/>
                <a:gd name="connsiteX2" fmla="*/ 2448277 w 4978572"/>
                <a:gd name="connsiteY2" fmla="*/ 60506 h 4957054"/>
                <a:gd name="connsiteX3" fmla="*/ 3888433 w 4978572"/>
                <a:gd name="connsiteY3" fmla="*/ 1140623 h 4957054"/>
                <a:gd name="connsiteX4" fmla="*/ 4680521 w 4978572"/>
                <a:gd name="connsiteY4" fmla="*/ 1716687 h 4957054"/>
                <a:gd name="connsiteX5" fmla="*/ 4896546 w 4978572"/>
                <a:gd name="connsiteY5" fmla="*/ 2508782 h 4957054"/>
                <a:gd name="connsiteX6" fmla="*/ 4179463 w 4978572"/>
                <a:gd name="connsiteY6" fmla="*/ 4239972 h 4957054"/>
                <a:gd name="connsiteX7" fmla="*/ 2448272 w 4978572"/>
                <a:gd name="connsiteY7" fmla="*/ 4957054 h 4957054"/>
                <a:gd name="connsiteX8" fmla="*/ 717082 w 4978572"/>
                <a:gd name="connsiteY8" fmla="*/ 4239970 h 4957054"/>
                <a:gd name="connsiteX9" fmla="*/ 1 w 4978572"/>
                <a:gd name="connsiteY9" fmla="*/ 2508779 h 4957054"/>
                <a:gd name="connsiteX10" fmla="*/ 1 w 4978572"/>
                <a:gd name="connsiteY10" fmla="*/ 2508775 h 4957054"/>
                <a:gd name="connsiteX0" fmla="*/ 1 w 4978572"/>
                <a:gd name="connsiteY0" fmla="*/ 2508775 h 4957054"/>
                <a:gd name="connsiteX1" fmla="*/ 717086 w 4978572"/>
                <a:gd name="connsiteY1" fmla="*/ 777586 h 4957054"/>
                <a:gd name="connsiteX2" fmla="*/ 2448277 w 4978572"/>
                <a:gd name="connsiteY2" fmla="*/ 60506 h 4957054"/>
                <a:gd name="connsiteX3" fmla="*/ 3888433 w 4978572"/>
                <a:gd name="connsiteY3" fmla="*/ 1140623 h 4957054"/>
                <a:gd name="connsiteX4" fmla="*/ 4680521 w 4978572"/>
                <a:gd name="connsiteY4" fmla="*/ 1716687 h 4957054"/>
                <a:gd name="connsiteX5" fmla="*/ 4896546 w 4978572"/>
                <a:gd name="connsiteY5" fmla="*/ 2508782 h 4957054"/>
                <a:gd name="connsiteX6" fmla="*/ 4179463 w 4978572"/>
                <a:gd name="connsiteY6" fmla="*/ 4239972 h 4957054"/>
                <a:gd name="connsiteX7" fmla="*/ 2448272 w 4978572"/>
                <a:gd name="connsiteY7" fmla="*/ 4957054 h 4957054"/>
                <a:gd name="connsiteX8" fmla="*/ 717082 w 4978572"/>
                <a:gd name="connsiteY8" fmla="*/ 4239970 h 4957054"/>
                <a:gd name="connsiteX9" fmla="*/ 1 w 4978572"/>
                <a:gd name="connsiteY9" fmla="*/ 2508779 h 4957054"/>
                <a:gd name="connsiteX10" fmla="*/ 1 w 4978572"/>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680521 w 4896546"/>
                <a:gd name="connsiteY4" fmla="*/ 1716687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672409 w 4896546"/>
                <a:gd name="connsiteY3" fmla="*/ 1212631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672409 w 4896546"/>
                <a:gd name="connsiteY3" fmla="*/ 1212631 h 4957054"/>
                <a:gd name="connsiteX4" fmla="*/ 4680521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672409 w 4896546"/>
                <a:gd name="connsiteY3" fmla="*/ 1212631 h 4957054"/>
                <a:gd name="connsiteX4" fmla="*/ 4680521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546" h="4957054">
                  <a:moveTo>
                    <a:pt x="1" y="2508775"/>
                  </a:moveTo>
                  <a:cubicBezTo>
                    <a:pt x="2" y="1859453"/>
                    <a:pt x="257945" y="1236725"/>
                    <a:pt x="717086" y="777586"/>
                  </a:cubicBezTo>
                  <a:cubicBezTo>
                    <a:pt x="1176227" y="318446"/>
                    <a:pt x="1919719" y="0"/>
                    <a:pt x="2448277" y="60506"/>
                  </a:cubicBezTo>
                  <a:cubicBezTo>
                    <a:pt x="2917982" y="446174"/>
                    <a:pt x="3300368" y="912598"/>
                    <a:pt x="3672409" y="1212631"/>
                  </a:cubicBezTo>
                  <a:cubicBezTo>
                    <a:pt x="4044450" y="1512664"/>
                    <a:pt x="4091358" y="1818344"/>
                    <a:pt x="4680521" y="1860703"/>
                  </a:cubicBezTo>
                  <a:cubicBezTo>
                    <a:pt x="4872143" y="2139280"/>
                    <a:pt x="4850210" y="2239056"/>
                    <a:pt x="4896546" y="2508782"/>
                  </a:cubicBezTo>
                  <a:cubicBezTo>
                    <a:pt x="4896546" y="3158104"/>
                    <a:pt x="4638604" y="3780832"/>
                    <a:pt x="4179463" y="4239972"/>
                  </a:cubicBezTo>
                  <a:cubicBezTo>
                    <a:pt x="3720323" y="4699112"/>
                    <a:pt x="3097595" y="4957054"/>
                    <a:pt x="2448272" y="4957054"/>
                  </a:cubicBezTo>
                  <a:cubicBezTo>
                    <a:pt x="1798950" y="4957054"/>
                    <a:pt x="1176222" y="4699111"/>
                    <a:pt x="717082" y="4239970"/>
                  </a:cubicBezTo>
                  <a:cubicBezTo>
                    <a:pt x="257942" y="3780829"/>
                    <a:pt x="0" y="3158101"/>
                    <a:pt x="1" y="2508779"/>
                  </a:cubicBezTo>
                  <a:lnTo>
                    <a:pt x="1" y="2508775"/>
                  </a:lnTo>
                  <a:close/>
                </a:path>
              </a:pathLst>
            </a:custGeom>
            <a:solidFill>
              <a:schemeClr val="accent2"/>
            </a:solidFill>
            <a:ln>
              <a:noFill/>
            </a:ln>
            <a:effectLst>
              <a:outerShdw blurRad="38100" dist="38100" dir="8100000" sx="99000" sy="99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FFFF"/>
                  </a:solidFill>
                  <a:effectLst/>
                  <a:uLnTx/>
                  <a:uFillTx/>
                  <a:latin typeface="Calibri Light"/>
                  <a:ea typeface="+mn-ea"/>
                  <a:cs typeface="+mn-cs"/>
                </a:rPr>
                <a:t>84 % om </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sz="2400" b="1" dirty="0">
                  <a:solidFill>
                    <a:srgbClr val="FFFFFF"/>
                  </a:solidFill>
                  <a:latin typeface="Calibri Light"/>
                </a:rPr>
                <a:t>5 år</a:t>
              </a:r>
              <a:endParaRPr kumimoji="0" lang="sv-SE" sz="2400" b="1" i="0" u="none" strike="noStrike" kern="1200" cap="none" spc="0" normalizeH="0" baseline="0" noProof="0" dirty="0">
                <a:ln>
                  <a:noFill/>
                </a:ln>
                <a:solidFill>
                  <a:srgbClr val="FFFFFF"/>
                </a:solidFill>
                <a:effectLst/>
                <a:uLnTx/>
                <a:uFillTx/>
                <a:latin typeface="Calibri Light"/>
                <a:ea typeface="+mn-ea"/>
                <a:cs typeface="+mn-cs"/>
              </a:endParaRPr>
            </a:p>
          </p:txBody>
        </p:sp>
        <p:pic>
          <p:nvPicPr>
            <p:cNvPr id="6" name="Picture 2" descr="J:\Omställningsfonden\PPT-kurs\från kursen\PPT-kurs\bild\flik.png">
              <a:extLst>
                <a:ext uri="{FF2B5EF4-FFF2-40B4-BE49-F238E27FC236}">
                  <a16:creationId xmlns:a16="http://schemas.microsoft.com/office/drawing/2014/main" id="{3CE2CA28-5D82-4F49-A9DE-E3189800054E}"/>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57326">
              <a:off x="1698030" y="1540625"/>
              <a:ext cx="1323282" cy="913678"/>
            </a:xfrm>
            <a:prstGeom prst="rect">
              <a:avLst/>
            </a:prstGeom>
            <a:noFill/>
          </p:spPr>
        </p:pic>
      </p:grpSp>
      <p:grpSp>
        <p:nvGrpSpPr>
          <p:cNvPr id="7" name="Grupp 6">
            <a:extLst>
              <a:ext uri="{FF2B5EF4-FFF2-40B4-BE49-F238E27FC236}">
                <a16:creationId xmlns:a16="http://schemas.microsoft.com/office/drawing/2014/main" id="{D1E1C489-960A-4287-AD8B-E29F1ECC227E}"/>
              </a:ext>
            </a:extLst>
          </p:cNvPr>
          <p:cNvGrpSpPr/>
          <p:nvPr/>
        </p:nvGrpSpPr>
        <p:grpSpPr>
          <a:xfrm>
            <a:off x="5642211" y="2674169"/>
            <a:ext cx="1820061" cy="1815075"/>
            <a:chOff x="484188" y="1426464"/>
            <a:chExt cx="2590009" cy="2582912"/>
          </a:xfrm>
        </p:grpSpPr>
        <p:sp>
          <p:nvSpPr>
            <p:cNvPr id="8" name="Frihandsfigur 12">
              <a:extLst>
                <a:ext uri="{FF2B5EF4-FFF2-40B4-BE49-F238E27FC236}">
                  <a16:creationId xmlns:a16="http://schemas.microsoft.com/office/drawing/2014/main" id="{6456CB45-CF88-4FD4-A3C7-9EC34FAF3A50}"/>
                </a:ext>
              </a:extLst>
            </p:cNvPr>
            <p:cNvSpPr/>
            <p:nvPr/>
          </p:nvSpPr>
          <p:spPr>
            <a:xfrm>
              <a:off x="484188" y="1426464"/>
              <a:ext cx="2590009" cy="2582912"/>
            </a:xfrm>
            <a:custGeom>
              <a:avLst/>
              <a:gdLst>
                <a:gd name="connsiteX0" fmla="*/ 0 w 4896544"/>
                <a:gd name="connsiteY0" fmla="*/ 2448272 h 4896544"/>
                <a:gd name="connsiteX1" fmla="*/ 717085 w 4896544"/>
                <a:gd name="connsiteY1" fmla="*/ 717083 h 4896544"/>
                <a:gd name="connsiteX2" fmla="*/ 2448276 w 4896544"/>
                <a:gd name="connsiteY2" fmla="*/ 3 h 4896544"/>
                <a:gd name="connsiteX3" fmla="*/ 4179465 w 4896544"/>
                <a:gd name="connsiteY3" fmla="*/ 717088 h 4896544"/>
                <a:gd name="connsiteX4" fmla="*/ 4896545 w 4896544"/>
                <a:gd name="connsiteY4" fmla="*/ 2448279 h 4896544"/>
                <a:gd name="connsiteX5" fmla="*/ 4179462 w 4896544"/>
                <a:gd name="connsiteY5" fmla="*/ 4179469 h 4896544"/>
                <a:gd name="connsiteX6" fmla="*/ 2448271 w 4896544"/>
                <a:gd name="connsiteY6" fmla="*/ 4896551 h 4896544"/>
                <a:gd name="connsiteX7" fmla="*/ 717081 w 4896544"/>
                <a:gd name="connsiteY7" fmla="*/ 4179467 h 4896544"/>
                <a:gd name="connsiteX8" fmla="*/ 0 w 4896544"/>
                <a:gd name="connsiteY8" fmla="*/ 2448276 h 4896544"/>
                <a:gd name="connsiteX9" fmla="*/ 0 w 4896544"/>
                <a:gd name="connsiteY9" fmla="*/ 2448272 h 4896544"/>
                <a:gd name="connsiteX0" fmla="*/ 1 w 4896547"/>
                <a:gd name="connsiteY0" fmla="*/ 2508775 h 4957054"/>
                <a:gd name="connsiteX1" fmla="*/ 717086 w 4896547"/>
                <a:gd name="connsiteY1" fmla="*/ 777586 h 4957054"/>
                <a:gd name="connsiteX2" fmla="*/ 2448277 w 4896547"/>
                <a:gd name="connsiteY2" fmla="*/ 60506 h 4957054"/>
                <a:gd name="connsiteX3" fmla="*/ 3888433 w 4896547"/>
                <a:gd name="connsiteY3" fmla="*/ 1140623 h 4957054"/>
                <a:gd name="connsiteX4" fmla="*/ 4896546 w 4896547"/>
                <a:gd name="connsiteY4" fmla="*/ 2508782 h 4957054"/>
                <a:gd name="connsiteX5" fmla="*/ 4179463 w 4896547"/>
                <a:gd name="connsiteY5" fmla="*/ 4239972 h 4957054"/>
                <a:gd name="connsiteX6" fmla="*/ 2448272 w 4896547"/>
                <a:gd name="connsiteY6" fmla="*/ 4957054 h 4957054"/>
                <a:gd name="connsiteX7" fmla="*/ 717082 w 4896547"/>
                <a:gd name="connsiteY7" fmla="*/ 4239970 h 4957054"/>
                <a:gd name="connsiteX8" fmla="*/ 1 w 4896547"/>
                <a:gd name="connsiteY8" fmla="*/ 2508779 h 4957054"/>
                <a:gd name="connsiteX9" fmla="*/ 1 w 4896547"/>
                <a:gd name="connsiteY9" fmla="*/ 2508775 h 4957054"/>
                <a:gd name="connsiteX0" fmla="*/ 1 w 4896547"/>
                <a:gd name="connsiteY0" fmla="*/ 2508775 h 4957054"/>
                <a:gd name="connsiteX1" fmla="*/ 717086 w 4896547"/>
                <a:gd name="connsiteY1" fmla="*/ 777586 h 4957054"/>
                <a:gd name="connsiteX2" fmla="*/ 2448277 w 4896547"/>
                <a:gd name="connsiteY2" fmla="*/ 60506 h 4957054"/>
                <a:gd name="connsiteX3" fmla="*/ 3888433 w 4896547"/>
                <a:gd name="connsiteY3" fmla="*/ 1140623 h 4957054"/>
                <a:gd name="connsiteX4" fmla="*/ 4896546 w 4896547"/>
                <a:gd name="connsiteY4" fmla="*/ 2508782 h 4957054"/>
                <a:gd name="connsiteX5" fmla="*/ 4179463 w 4896547"/>
                <a:gd name="connsiteY5" fmla="*/ 4239972 h 4957054"/>
                <a:gd name="connsiteX6" fmla="*/ 2448272 w 4896547"/>
                <a:gd name="connsiteY6" fmla="*/ 4957054 h 4957054"/>
                <a:gd name="connsiteX7" fmla="*/ 717082 w 4896547"/>
                <a:gd name="connsiteY7" fmla="*/ 4239970 h 4957054"/>
                <a:gd name="connsiteX8" fmla="*/ 1 w 4896547"/>
                <a:gd name="connsiteY8" fmla="*/ 2508779 h 4957054"/>
                <a:gd name="connsiteX9" fmla="*/ 1 w 4896547"/>
                <a:gd name="connsiteY9" fmla="*/ 2508775 h 4957054"/>
                <a:gd name="connsiteX0" fmla="*/ 1 w 4978572"/>
                <a:gd name="connsiteY0" fmla="*/ 2508775 h 4957054"/>
                <a:gd name="connsiteX1" fmla="*/ 717086 w 4978572"/>
                <a:gd name="connsiteY1" fmla="*/ 777586 h 4957054"/>
                <a:gd name="connsiteX2" fmla="*/ 2448277 w 4978572"/>
                <a:gd name="connsiteY2" fmla="*/ 60506 h 4957054"/>
                <a:gd name="connsiteX3" fmla="*/ 3888433 w 4978572"/>
                <a:gd name="connsiteY3" fmla="*/ 1140623 h 4957054"/>
                <a:gd name="connsiteX4" fmla="*/ 4671622 w 4978572"/>
                <a:gd name="connsiteY4" fmla="*/ 1862726 h 4957054"/>
                <a:gd name="connsiteX5" fmla="*/ 4896546 w 4978572"/>
                <a:gd name="connsiteY5" fmla="*/ 2508782 h 4957054"/>
                <a:gd name="connsiteX6" fmla="*/ 4179463 w 4978572"/>
                <a:gd name="connsiteY6" fmla="*/ 4239972 h 4957054"/>
                <a:gd name="connsiteX7" fmla="*/ 2448272 w 4978572"/>
                <a:gd name="connsiteY7" fmla="*/ 4957054 h 4957054"/>
                <a:gd name="connsiteX8" fmla="*/ 717082 w 4978572"/>
                <a:gd name="connsiteY8" fmla="*/ 4239970 h 4957054"/>
                <a:gd name="connsiteX9" fmla="*/ 1 w 4978572"/>
                <a:gd name="connsiteY9" fmla="*/ 2508779 h 4957054"/>
                <a:gd name="connsiteX10" fmla="*/ 1 w 4978572"/>
                <a:gd name="connsiteY10" fmla="*/ 2508775 h 4957054"/>
                <a:gd name="connsiteX0" fmla="*/ 1 w 4978572"/>
                <a:gd name="connsiteY0" fmla="*/ 2508775 h 4957054"/>
                <a:gd name="connsiteX1" fmla="*/ 717086 w 4978572"/>
                <a:gd name="connsiteY1" fmla="*/ 777586 h 4957054"/>
                <a:gd name="connsiteX2" fmla="*/ 2448277 w 4978572"/>
                <a:gd name="connsiteY2" fmla="*/ 60506 h 4957054"/>
                <a:gd name="connsiteX3" fmla="*/ 3888433 w 4978572"/>
                <a:gd name="connsiteY3" fmla="*/ 1140623 h 4957054"/>
                <a:gd name="connsiteX4" fmla="*/ 4680521 w 4978572"/>
                <a:gd name="connsiteY4" fmla="*/ 1716687 h 4957054"/>
                <a:gd name="connsiteX5" fmla="*/ 4896546 w 4978572"/>
                <a:gd name="connsiteY5" fmla="*/ 2508782 h 4957054"/>
                <a:gd name="connsiteX6" fmla="*/ 4179463 w 4978572"/>
                <a:gd name="connsiteY6" fmla="*/ 4239972 h 4957054"/>
                <a:gd name="connsiteX7" fmla="*/ 2448272 w 4978572"/>
                <a:gd name="connsiteY7" fmla="*/ 4957054 h 4957054"/>
                <a:gd name="connsiteX8" fmla="*/ 717082 w 4978572"/>
                <a:gd name="connsiteY8" fmla="*/ 4239970 h 4957054"/>
                <a:gd name="connsiteX9" fmla="*/ 1 w 4978572"/>
                <a:gd name="connsiteY9" fmla="*/ 2508779 h 4957054"/>
                <a:gd name="connsiteX10" fmla="*/ 1 w 4978572"/>
                <a:gd name="connsiteY10" fmla="*/ 2508775 h 4957054"/>
                <a:gd name="connsiteX0" fmla="*/ 1 w 4978572"/>
                <a:gd name="connsiteY0" fmla="*/ 2508775 h 4957054"/>
                <a:gd name="connsiteX1" fmla="*/ 717086 w 4978572"/>
                <a:gd name="connsiteY1" fmla="*/ 777586 h 4957054"/>
                <a:gd name="connsiteX2" fmla="*/ 2448277 w 4978572"/>
                <a:gd name="connsiteY2" fmla="*/ 60506 h 4957054"/>
                <a:gd name="connsiteX3" fmla="*/ 3888433 w 4978572"/>
                <a:gd name="connsiteY3" fmla="*/ 1140623 h 4957054"/>
                <a:gd name="connsiteX4" fmla="*/ 4680521 w 4978572"/>
                <a:gd name="connsiteY4" fmla="*/ 1716687 h 4957054"/>
                <a:gd name="connsiteX5" fmla="*/ 4896546 w 4978572"/>
                <a:gd name="connsiteY5" fmla="*/ 2508782 h 4957054"/>
                <a:gd name="connsiteX6" fmla="*/ 4179463 w 4978572"/>
                <a:gd name="connsiteY6" fmla="*/ 4239972 h 4957054"/>
                <a:gd name="connsiteX7" fmla="*/ 2448272 w 4978572"/>
                <a:gd name="connsiteY7" fmla="*/ 4957054 h 4957054"/>
                <a:gd name="connsiteX8" fmla="*/ 717082 w 4978572"/>
                <a:gd name="connsiteY8" fmla="*/ 4239970 h 4957054"/>
                <a:gd name="connsiteX9" fmla="*/ 1 w 4978572"/>
                <a:gd name="connsiteY9" fmla="*/ 2508779 h 4957054"/>
                <a:gd name="connsiteX10" fmla="*/ 1 w 4978572"/>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680521 w 4896546"/>
                <a:gd name="connsiteY4" fmla="*/ 1716687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672409 w 4896546"/>
                <a:gd name="connsiteY3" fmla="*/ 1212631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672409 w 4896546"/>
                <a:gd name="connsiteY3" fmla="*/ 1212631 h 4957054"/>
                <a:gd name="connsiteX4" fmla="*/ 4680521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672409 w 4896546"/>
                <a:gd name="connsiteY3" fmla="*/ 1212631 h 4957054"/>
                <a:gd name="connsiteX4" fmla="*/ 4680521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546" h="4957054">
                  <a:moveTo>
                    <a:pt x="1" y="2508775"/>
                  </a:moveTo>
                  <a:cubicBezTo>
                    <a:pt x="2" y="1859453"/>
                    <a:pt x="257945" y="1236725"/>
                    <a:pt x="717086" y="777586"/>
                  </a:cubicBezTo>
                  <a:cubicBezTo>
                    <a:pt x="1176227" y="318446"/>
                    <a:pt x="1919719" y="0"/>
                    <a:pt x="2448277" y="60506"/>
                  </a:cubicBezTo>
                  <a:cubicBezTo>
                    <a:pt x="2917982" y="446174"/>
                    <a:pt x="3300368" y="912598"/>
                    <a:pt x="3672409" y="1212631"/>
                  </a:cubicBezTo>
                  <a:cubicBezTo>
                    <a:pt x="4044450" y="1512664"/>
                    <a:pt x="4091358" y="1818344"/>
                    <a:pt x="4680521" y="1860703"/>
                  </a:cubicBezTo>
                  <a:cubicBezTo>
                    <a:pt x="4872143" y="2139280"/>
                    <a:pt x="4850210" y="2239056"/>
                    <a:pt x="4896546" y="2508782"/>
                  </a:cubicBezTo>
                  <a:cubicBezTo>
                    <a:pt x="4896546" y="3158104"/>
                    <a:pt x="4638604" y="3780832"/>
                    <a:pt x="4179463" y="4239972"/>
                  </a:cubicBezTo>
                  <a:cubicBezTo>
                    <a:pt x="3720323" y="4699112"/>
                    <a:pt x="3097595" y="4957054"/>
                    <a:pt x="2448272" y="4957054"/>
                  </a:cubicBezTo>
                  <a:cubicBezTo>
                    <a:pt x="1798950" y="4957054"/>
                    <a:pt x="1176222" y="4699111"/>
                    <a:pt x="717082" y="4239970"/>
                  </a:cubicBezTo>
                  <a:cubicBezTo>
                    <a:pt x="257942" y="3780829"/>
                    <a:pt x="0" y="3158101"/>
                    <a:pt x="1" y="2508779"/>
                  </a:cubicBezTo>
                  <a:lnTo>
                    <a:pt x="1" y="2508775"/>
                  </a:lnTo>
                  <a:close/>
                </a:path>
              </a:pathLst>
            </a:custGeom>
            <a:solidFill>
              <a:schemeClr val="accent2"/>
            </a:solidFill>
            <a:ln>
              <a:noFill/>
            </a:ln>
            <a:effectLst>
              <a:outerShdw blurRad="38100" dist="38100" dir="8100000" sx="99000" sy="99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FFFF"/>
                  </a:solidFill>
                  <a:effectLst/>
                  <a:uLnTx/>
                  <a:uFillTx/>
                  <a:latin typeface="Calibri Light"/>
                  <a:ea typeface="+mn-ea"/>
                  <a:cs typeface="+mn-cs"/>
                </a:rPr>
                <a:t>73 % om </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sz="2400" b="1" dirty="0">
                  <a:solidFill>
                    <a:srgbClr val="FFFFFF"/>
                  </a:solidFill>
                  <a:latin typeface="Calibri Light"/>
                </a:rPr>
                <a:t>10 år</a:t>
              </a:r>
              <a:endParaRPr kumimoji="0" lang="sv-SE" sz="2400" b="1" i="0" u="none" strike="noStrike" kern="1200" cap="none" spc="0" normalizeH="0" baseline="0" noProof="0" dirty="0">
                <a:ln>
                  <a:noFill/>
                </a:ln>
                <a:solidFill>
                  <a:srgbClr val="FFFFFF"/>
                </a:solidFill>
                <a:effectLst/>
                <a:uLnTx/>
                <a:uFillTx/>
                <a:latin typeface="Calibri Light"/>
                <a:ea typeface="+mn-ea"/>
                <a:cs typeface="+mn-cs"/>
              </a:endParaRPr>
            </a:p>
          </p:txBody>
        </p:sp>
        <p:pic>
          <p:nvPicPr>
            <p:cNvPr id="9" name="Picture 2" descr="J:\Omställningsfonden\PPT-kurs\från kursen\PPT-kurs\bild\flik.png">
              <a:extLst>
                <a:ext uri="{FF2B5EF4-FFF2-40B4-BE49-F238E27FC236}">
                  <a16:creationId xmlns:a16="http://schemas.microsoft.com/office/drawing/2014/main" id="{1867171C-89AD-4460-BBA6-D4C595946693}"/>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57326">
              <a:off x="1698030" y="1540625"/>
              <a:ext cx="1323282" cy="913678"/>
            </a:xfrm>
            <a:prstGeom prst="rect">
              <a:avLst/>
            </a:prstGeom>
            <a:noFill/>
          </p:spPr>
        </p:pic>
      </p:grpSp>
      <p:pic>
        <p:nvPicPr>
          <p:cNvPr id="10" name="Picture 2" descr="Trygghetsfondens logotyp">
            <a:extLst>
              <a:ext uri="{FF2B5EF4-FFF2-40B4-BE49-F238E27FC236}">
                <a16:creationId xmlns:a16="http://schemas.microsoft.com/office/drawing/2014/main" id="{CE389271-9707-46D6-8B00-4B74E538E6B1}"/>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859583" y="424350"/>
            <a:ext cx="2193841" cy="41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73365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descr="En bild som visar person, utomhus, gräs, träd&#10;&#10;Automatiskt genererad beskrivning">
            <a:extLst>
              <a:ext uri="{FF2B5EF4-FFF2-40B4-BE49-F238E27FC236}">
                <a16:creationId xmlns:a16="http://schemas.microsoft.com/office/drawing/2014/main" id="{0E18B4C5-A9D9-438E-96B0-32D3491FC5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86768"/>
            <a:ext cx="12201678" cy="8015681"/>
          </a:xfrm>
          <a:prstGeom prst="rect">
            <a:avLst/>
          </a:prstGeom>
        </p:spPr>
      </p:pic>
      <p:graphicFrame>
        <p:nvGraphicFramePr>
          <p:cNvPr id="6" name="Platshållare för innehåll 12">
            <a:extLst>
              <a:ext uri="{FF2B5EF4-FFF2-40B4-BE49-F238E27FC236}">
                <a16:creationId xmlns:a16="http://schemas.microsoft.com/office/drawing/2014/main" id="{66F840B7-7800-496E-BE29-8003601CC932}"/>
              </a:ext>
            </a:extLst>
          </p:cNvPr>
          <p:cNvGraphicFramePr>
            <a:graphicFrameLocks/>
          </p:cNvGraphicFramePr>
          <p:nvPr>
            <p:extLst>
              <p:ext uri="{D42A27DB-BD31-4B8C-83A1-F6EECF244321}">
                <p14:modId xmlns:p14="http://schemas.microsoft.com/office/powerpoint/2010/main" val="1542367321"/>
              </p:ext>
            </p:extLst>
          </p:nvPr>
        </p:nvGraphicFramePr>
        <p:xfrm>
          <a:off x="7055140" y="0"/>
          <a:ext cx="4898921" cy="3060910"/>
        </p:xfrm>
        <a:graphic>
          <a:graphicData uri="http://schemas.openxmlformats.org/drawingml/2006/chart">
            <c:chart xmlns:c="http://schemas.openxmlformats.org/drawingml/2006/chart" xmlns:r="http://schemas.openxmlformats.org/officeDocument/2006/relationships" r:id="rId4"/>
          </a:graphicData>
        </a:graphic>
      </p:graphicFrame>
      <p:pic>
        <p:nvPicPr>
          <p:cNvPr id="7" name="Picture 2" descr="Trygghetsfondens logotyp">
            <a:extLst>
              <a:ext uri="{FF2B5EF4-FFF2-40B4-BE49-F238E27FC236}">
                <a16:creationId xmlns:a16="http://schemas.microsoft.com/office/drawing/2014/main" id="{A5E68092-4F8E-4384-85E4-6492FCD179E0}"/>
              </a:ext>
            </a:extLst>
          </p:cNvPr>
          <p:cNvPicPr>
            <a:picLocks noChangeAspect="1" noChangeArrowheads="1"/>
          </p:cNvPicPr>
          <p:nvPr/>
        </p:nvPicPr>
        <p:blipFill>
          <a:blip r:embed="rId5" cstate="hqprint">
            <a:extLst>
              <a:ext uri="{28A0092B-C50C-407E-A947-70E740481C1C}">
                <a14:useLocalDpi xmlns:a14="http://schemas.microsoft.com/office/drawing/2010/main" val="0"/>
              </a:ext>
            </a:extLst>
          </a:blip>
          <a:srcRect/>
          <a:stretch>
            <a:fillRect/>
          </a:stretch>
        </p:blipFill>
        <p:spPr bwMode="auto">
          <a:xfrm>
            <a:off x="2859583" y="424350"/>
            <a:ext cx="2193841" cy="41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3104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2">
            <a:extLst>
              <a:ext uri="{FF2B5EF4-FFF2-40B4-BE49-F238E27FC236}">
                <a16:creationId xmlns:a16="http://schemas.microsoft.com/office/drawing/2014/main" id="{CF82A573-FB5E-43E9-A16B-C7CAC3C22369}"/>
              </a:ext>
            </a:extLst>
          </p:cNvPr>
          <p:cNvSpPr txBox="1">
            <a:spLocks/>
          </p:cNvSpPr>
          <p:nvPr/>
        </p:nvSpPr>
        <p:spPr>
          <a:xfrm>
            <a:off x="609600" y="1677706"/>
            <a:ext cx="10972799" cy="4326861"/>
          </a:xfrm>
          <a:prstGeom prst="rect">
            <a:avLst/>
          </a:prstGeom>
        </p:spPr>
        <p:txBody>
          <a:bodyPr vert="horz" lIns="0" tIns="0" rIns="0" bIns="0" rtlCol="0">
            <a:normAutofit/>
          </a:bodyPr>
          <a:lstStyle>
            <a:lvl1pPr marL="0" indent="0" algn="l" defTabSz="1219170" rtl="0" eaLnBrk="1" latinLnBrk="0" hangingPunct="1">
              <a:spcBef>
                <a:spcPts val="1067"/>
              </a:spcBef>
              <a:buClr>
                <a:schemeClr val="accent1"/>
              </a:buClr>
              <a:buFont typeface="Arial" pitchFamily="34" charset="0"/>
              <a:buNone/>
              <a:defRPr sz="2933" kern="1200">
                <a:solidFill>
                  <a:schemeClr val="tx1">
                    <a:tint val="75000"/>
                  </a:schemeClr>
                </a:solidFill>
                <a:latin typeface="+mn-lt"/>
                <a:ea typeface="+mn-ea"/>
                <a:cs typeface="+mn-cs"/>
              </a:defRPr>
            </a:lvl1pPr>
            <a:lvl2pPr marL="609585" indent="0" algn="ctr" defTabSz="1219170" rtl="0" eaLnBrk="1" latinLnBrk="0" hangingPunct="1">
              <a:spcBef>
                <a:spcPts val="1067"/>
              </a:spcBef>
              <a:buClr>
                <a:schemeClr val="accent1"/>
              </a:buClr>
              <a:buFont typeface="Arial" pitchFamily="34" charset="0"/>
              <a:buNone/>
              <a:defRPr sz="2400" kern="1200">
                <a:solidFill>
                  <a:schemeClr val="tx1">
                    <a:tint val="75000"/>
                  </a:schemeClr>
                </a:solidFill>
                <a:latin typeface="+mn-lt"/>
                <a:ea typeface="+mn-ea"/>
                <a:cs typeface="+mn-cs"/>
              </a:defRPr>
            </a:lvl2pPr>
            <a:lvl3pPr marL="1219170" indent="0" algn="ctr" defTabSz="1219170" rtl="0" eaLnBrk="1" latinLnBrk="0" hangingPunct="1">
              <a:spcBef>
                <a:spcPts val="1067"/>
              </a:spcBef>
              <a:buClr>
                <a:schemeClr val="accent1"/>
              </a:buClr>
              <a:buFont typeface="Arial" pitchFamily="34" charset="0"/>
              <a:buNone/>
              <a:defRPr sz="2133" kern="1200">
                <a:solidFill>
                  <a:schemeClr val="tx1">
                    <a:tint val="75000"/>
                  </a:schemeClr>
                </a:solidFill>
                <a:latin typeface="+mn-lt"/>
                <a:ea typeface="+mn-ea"/>
                <a:cs typeface="+mn-cs"/>
              </a:defRPr>
            </a:lvl3pPr>
            <a:lvl4pPr marL="1828754" indent="0" algn="ctr" defTabSz="1219170" rtl="0" eaLnBrk="1" latinLnBrk="0" hangingPunct="1">
              <a:spcBef>
                <a:spcPts val="1067"/>
              </a:spcBef>
              <a:buClr>
                <a:schemeClr val="accent1"/>
              </a:buClr>
              <a:buFont typeface="Arial" pitchFamily="34" charset="0"/>
              <a:buNone/>
              <a:tabLst/>
              <a:defRPr sz="2133" kern="12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itchFamily="34" charset="0"/>
              <a:buNone/>
              <a:defRPr sz="2133" kern="1200">
                <a:solidFill>
                  <a:schemeClr val="tx1">
                    <a:tint val="75000"/>
                  </a:schemeClr>
                </a:solidFill>
                <a:latin typeface="+mj-lt"/>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r>
              <a:rPr lang="sv-SE" sz="2000" dirty="0">
                <a:solidFill>
                  <a:schemeClr val="tx1"/>
                </a:solidFill>
              </a:rPr>
              <a:t>30-49 åringar mest säkra på sin kompetens</a:t>
            </a:r>
            <a:br>
              <a:rPr lang="sv-SE" sz="1800" dirty="0">
                <a:solidFill>
                  <a:schemeClr val="tx1"/>
                </a:solidFill>
              </a:rPr>
            </a:br>
            <a:r>
              <a:rPr lang="sv-SE" sz="1600" dirty="0">
                <a:solidFill>
                  <a:schemeClr val="tx1"/>
                </a:solidFill>
              </a:rPr>
              <a:t>Källa: Sifo-undersökning maj 2021</a:t>
            </a:r>
          </a:p>
          <a:p>
            <a:endParaRPr lang="sv-SE" sz="2400" b="1" dirty="0">
              <a:solidFill>
                <a:schemeClr val="tx1"/>
              </a:solidFill>
            </a:endParaRPr>
          </a:p>
          <a:p>
            <a:r>
              <a:rPr lang="sv-SE" sz="2400" b="1" dirty="0">
                <a:solidFill>
                  <a:schemeClr val="tx1"/>
                </a:solidFill>
              </a:rPr>
              <a:t>Är det möjligt? </a:t>
            </a:r>
          </a:p>
          <a:p>
            <a:r>
              <a:rPr lang="sv-SE" sz="2000" dirty="0">
                <a:solidFill>
                  <a:schemeClr val="tx1"/>
                </a:solidFill>
              </a:rPr>
              <a:t>Mer än 50% av alla yrken beräknas vara ersatt av digital teknik inom 20 år </a:t>
            </a:r>
            <a:br>
              <a:rPr lang="sv-SE" sz="1800" dirty="0">
                <a:solidFill>
                  <a:schemeClr val="tx1"/>
                </a:solidFill>
              </a:rPr>
            </a:br>
            <a:r>
              <a:rPr lang="sv-SE" sz="2000" dirty="0">
                <a:solidFill>
                  <a:schemeClr val="tx1"/>
                </a:solidFill>
              </a:rPr>
              <a:t>(</a:t>
            </a:r>
            <a:r>
              <a:rPr lang="sv-SE" sz="1600" dirty="0">
                <a:solidFill>
                  <a:schemeClr val="tx1"/>
                </a:solidFill>
              </a:rPr>
              <a:t>rapport Stiftelsen för Strategisk Forskning, 2014)</a:t>
            </a:r>
          </a:p>
          <a:p>
            <a:r>
              <a:rPr lang="sv-SE" sz="1800" dirty="0">
                <a:solidFill>
                  <a:schemeClr val="tx1"/>
                </a:solidFill>
              </a:rPr>
              <a:t>- </a:t>
            </a:r>
            <a:r>
              <a:rPr lang="sv-SE" sz="2000" dirty="0">
                <a:solidFill>
                  <a:schemeClr val="tx1"/>
                </a:solidFill>
              </a:rPr>
              <a:t>Verksamhetsutveckling</a:t>
            </a:r>
          </a:p>
          <a:p>
            <a:r>
              <a:rPr lang="sv-SE" sz="2000" dirty="0">
                <a:solidFill>
                  <a:schemeClr val="tx1"/>
                </a:solidFill>
              </a:rPr>
              <a:t>- Digital teknik</a:t>
            </a:r>
          </a:p>
          <a:p>
            <a:r>
              <a:rPr lang="sv-SE" sz="2000" dirty="0">
                <a:solidFill>
                  <a:schemeClr val="tx1"/>
                </a:solidFill>
              </a:rPr>
              <a:t>- Ökade och nya kompetenskrav</a:t>
            </a:r>
          </a:p>
        </p:txBody>
      </p:sp>
      <p:grpSp>
        <p:nvGrpSpPr>
          <p:cNvPr id="5" name="Grupp 4">
            <a:extLst>
              <a:ext uri="{FF2B5EF4-FFF2-40B4-BE49-F238E27FC236}">
                <a16:creationId xmlns:a16="http://schemas.microsoft.com/office/drawing/2014/main" id="{9C6C67BD-881F-4D57-AD7C-EE70B26E128E}"/>
              </a:ext>
            </a:extLst>
          </p:cNvPr>
          <p:cNvGrpSpPr/>
          <p:nvPr/>
        </p:nvGrpSpPr>
        <p:grpSpPr>
          <a:xfrm>
            <a:off x="5259541" y="731836"/>
            <a:ext cx="1820061" cy="1815075"/>
            <a:chOff x="484188" y="1426464"/>
            <a:chExt cx="2590009" cy="2582912"/>
          </a:xfrm>
        </p:grpSpPr>
        <p:sp>
          <p:nvSpPr>
            <p:cNvPr id="6" name="Frihandsfigur 12">
              <a:extLst>
                <a:ext uri="{FF2B5EF4-FFF2-40B4-BE49-F238E27FC236}">
                  <a16:creationId xmlns:a16="http://schemas.microsoft.com/office/drawing/2014/main" id="{34828E25-D4A2-4523-982C-8F6096192D84}"/>
                </a:ext>
              </a:extLst>
            </p:cNvPr>
            <p:cNvSpPr/>
            <p:nvPr/>
          </p:nvSpPr>
          <p:spPr>
            <a:xfrm>
              <a:off x="484188" y="1426464"/>
              <a:ext cx="2590009" cy="2582912"/>
            </a:xfrm>
            <a:custGeom>
              <a:avLst/>
              <a:gdLst>
                <a:gd name="connsiteX0" fmla="*/ 0 w 4896544"/>
                <a:gd name="connsiteY0" fmla="*/ 2448272 h 4896544"/>
                <a:gd name="connsiteX1" fmla="*/ 717085 w 4896544"/>
                <a:gd name="connsiteY1" fmla="*/ 717083 h 4896544"/>
                <a:gd name="connsiteX2" fmla="*/ 2448276 w 4896544"/>
                <a:gd name="connsiteY2" fmla="*/ 3 h 4896544"/>
                <a:gd name="connsiteX3" fmla="*/ 4179465 w 4896544"/>
                <a:gd name="connsiteY3" fmla="*/ 717088 h 4896544"/>
                <a:gd name="connsiteX4" fmla="*/ 4896545 w 4896544"/>
                <a:gd name="connsiteY4" fmla="*/ 2448279 h 4896544"/>
                <a:gd name="connsiteX5" fmla="*/ 4179462 w 4896544"/>
                <a:gd name="connsiteY5" fmla="*/ 4179469 h 4896544"/>
                <a:gd name="connsiteX6" fmla="*/ 2448271 w 4896544"/>
                <a:gd name="connsiteY6" fmla="*/ 4896551 h 4896544"/>
                <a:gd name="connsiteX7" fmla="*/ 717081 w 4896544"/>
                <a:gd name="connsiteY7" fmla="*/ 4179467 h 4896544"/>
                <a:gd name="connsiteX8" fmla="*/ 0 w 4896544"/>
                <a:gd name="connsiteY8" fmla="*/ 2448276 h 4896544"/>
                <a:gd name="connsiteX9" fmla="*/ 0 w 4896544"/>
                <a:gd name="connsiteY9" fmla="*/ 2448272 h 4896544"/>
                <a:gd name="connsiteX0" fmla="*/ 1 w 4896547"/>
                <a:gd name="connsiteY0" fmla="*/ 2508775 h 4957054"/>
                <a:gd name="connsiteX1" fmla="*/ 717086 w 4896547"/>
                <a:gd name="connsiteY1" fmla="*/ 777586 h 4957054"/>
                <a:gd name="connsiteX2" fmla="*/ 2448277 w 4896547"/>
                <a:gd name="connsiteY2" fmla="*/ 60506 h 4957054"/>
                <a:gd name="connsiteX3" fmla="*/ 3888433 w 4896547"/>
                <a:gd name="connsiteY3" fmla="*/ 1140623 h 4957054"/>
                <a:gd name="connsiteX4" fmla="*/ 4896546 w 4896547"/>
                <a:gd name="connsiteY4" fmla="*/ 2508782 h 4957054"/>
                <a:gd name="connsiteX5" fmla="*/ 4179463 w 4896547"/>
                <a:gd name="connsiteY5" fmla="*/ 4239972 h 4957054"/>
                <a:gd name="connsiteX6" fmla="*/ 2448272 w 4896547"/>
                <a:gd name="connsiteY6" fmla="*/ 4957054 h 4957054"/>
                <a:gd name="connsiteX7" fmla="*/ 717082 w 4896547"/>
                <a:gd name="connsiteY7" fmla="*/ 4239970 h 4957054"/>
                <a:gd name="connsiteX8" fmla="*/ 1 w 4896547"/>
                <a:gd name="connsiteY8" fmla="*/ 2508779 h 4957054"/>
                <a:gd name="connsiteX9" fmla="*/ 1 w 4896547"/>
                <a:gd name="connsiteY9" fmla="*/ 2508775 h 4957054"/>
                <a:gd name="connsiteX0" fmla="*/ 1 w 4896547"/>
                <a:gd name="connsiteY0" fmla="*/ 2508775 h 4957054"/>
                <a:gd name="connsiteX1" fmla="*/ 717086 w 4896547"/>
                <a:gd name="connsiteY1" fmla="*/ 777586 h 4957054"/>
                <a:gd name="connsiteX2" fmla="*/ 2448277 w 4896547"/>
                <a:gd name="connsiteY2" fmla="*/ 60506 h 4957054"/>
                <a:gd name="connsiteX3" fmla="*/ 3888433 w 4896547"/>
                <a:gd name="connsiteY3" fmla="*/ 1140623 h 4957054"/>
                <a:gd name="connsiteX4" fmla="*/ 4896546 w 4896547"/>
                <a:gd name="connsiteY4" fmla="*/ 2508782 h 4957054"/>
                <a:gd name="connsiteX5" fmla="*/ 4179463 w 4896547"/>
                <a:gd name="connsiteY5" fmla="*/ 4239972 h 4957054"/>
                <a:gd name="connsiteX6" fmla="*/ 2448272 w 4896547"/>
                <a:gd name="connsiteY6" fmla="*/ 4957054 h 4957054"/>
                <a:gd name="connsiteX7" fmla="*/ 717082 w 4896547"/>
                <a:gd name="connsiteY7" fmla="*/ 4239970 h 4957054"/>
                <a:gd name="connsiteX8" fmla="*/ 1 w 4896547"/>
                <a:gd name="connsiteY8" fmla="*/ 2508779 h 4957054"/>
                <a:gd name="connsiteX9" fmla="*/ 1 w 4896547"/>
                <a:gd name="connsiteY9" fmla="*/ 2508775 h 4957054"/>
                <a:gd name="connsiteX0" fmla="*/ 1 w 4978572"/>
                <a:gd name="connsiteY0" fmla="*/ 2508775 h 4957054"/>
                <a:gd name="connsiteX1" fmla="*/ 717086 w 4978572"/>
                <a:gd name="connsiteY1" fmla="*/ 777586 h 4957054"/>
                <a:gd name="connsiteX2" fmla="*/ 2448277 w 4978572"/>
                <a:gd name="connsiteY2" fmla="*/ 60506 h 4957054"/>
                <a:gd name="connsiteX3" fmla="*/ 3888433 w 4978572"/>
                <a:gd name="connsiteY3" fmla="*/ 1140623 h 4957054"/>
                <a:gd name="connsiteX4" fmla="*/ 4671622 w 4978572"/>
                <a:gd name="connsiteY4" fmla="*/ 1862726 h 4957054"/>
                <a:gd name="connsiteX5" fmla="*/ 4896546 w 4978572"/>
                <a:gd name="connsiteY5" fmla="*/ 2508782 h 4957054"/>
                <a:gd name="connsiteX6" fmla="*/ 4179463 w 4978572"/>
                <a:gd name="connsiteY6" fmla="*/ 4239972 h 4957054"/>
                <a:gd name="connsiteX7" fmla="*/ 2448272 w 4978572"/>
                <a:gd name="connsiteY7" fmla="*/ 4957054 h 4957054"/>
                <a:gd name="connsiteX8" fmla="*/ 717082 w 4978572"/>
                <a:gd name="connsiteY8" fmla="*/ 4239970 h 4957054"/>
                <a:gd name="connsiteX9" fmla="*/ 1 w 4978572"/>
                <a:gd name="connsiteY9" fmla="*/ 2508779 h 4957054"/>
                <a:gd name="connsiteX10" fmla="*/ 1 w 4978572"/>
                <a:gd name="connsiteY10" fmla="*/ 2508775 h 4957054"/>
                <a:gd name="connsiteX0" fmla="*/ 1 w 4978572"/>
                <a:gd name="connsiteY0" fmla="*/ 2508775 h 4957054"/>
                <a:gd name="connsiteX1" fmla="*/ 717086 w 4978572"/>
                <a:gd name="connsiteY1" fmla="*/ 777586 h 4957054"/>
                <a:gd name="connsiteX2" fmla="*/ 2448277 w 4978572"/>
                <a:gd name="connsiteY2" fmla="*/ 60506 h 4957054"/>
                <a:gd name="connsiteX3" fmla="*/ 3888433 w 4978572"/>
                <a:gd name="connsiteY3" fmla="*/ 1140623 h 4957054"/>
                <a:gd name="connsiteX4" fmla="*/ 4680521 w 4978572"/>
                <a:gd name="connsiteY4" fmla="*/ 1716687 h 4957054"/>
                <a:gd name="connsiteX5" fmla="*/ 4896546 w 4978572"/>
                <a:gd name="connsiteY5" fmla="*/ 2508782 h 4957054"/>
                <a:gd name="connsiteX6" fmla="*/ 4179463 w 4978572"/>
                <a:gd name="connsiteY6" fmla="*/ 4239972 h 4957054"/>
                <a:gd name="connsiteX7" fmla="*/ 2448272 w 4978572"/>
                <a:gd name="connsiteY7" fmla="*/ 4957054 h 4957054"/>
                <a:gd name="connsiteX8" fmla="*/ 717082 w 4978572"/>
                <a:gd name="connsiteY8" fmla="*/ 4239970 h 4957054"/>
                <a:gd name="connsiteX9" fmla="*/ 1 w 4978572"/>
                <a:gd name="connsiteY9" fmla="*/ 2508779 h 4957054"/>
                <a:gd name="connsiteX10" fmla="*/ 1 w 4978572"/>
                <a:gd name="connsiteY10" fmla="*/ 2508775 h 4957054"/>
                <a:gd name="connsiteX0" fmla="*/ 1 w 4978572"/>
                <a:gd name="connsiteY0" fmla="*/ 2508775 h 4957054"/>
                <a:gd name="connsiteX1" fmla="*/ 717086 w 4978572"/>
                <a:gd name="connsiteY1" fmla="*/ 777586 h 4957054"/>
                <a:gd name="connsiteX2" fmla="*/ 2448277 w 4978572"/>
                <a:gd name="connsiteY2" fmla="*/ 60506 h 4957054"/>
                <a:gd name="connsiteX3" fmla="*/ 3888433 w 4978572"/>
                <a:gd name="connsiteY3" fmla="*/ 1140623 h 4957054"/>
                <a:gd name="connsiteX4" fmla="*/ 4680521 w 4978572"/>
                <a:gd name="connsiteY4" fmla="*/ 1716687 h 4957054"/>
                <a:gd name="connsiteX5" fmla="*/ 4896546 w 4978572"/>
                <a:gd name="connsiteY5" fmla="*/ 2508782 h 4957054"/>
                <a:gd name="connsiteX6" fmla="*/ 4179463 w 4978572"/>
                <a:gd name="connsiteY6" fmla="*/ 4239972 h 4957054"/>
                <a:gd name="connsiteX7" fmla="*/ 2448272 w 4978572"/>
                <a:gd name="connsiteY7" fmla="*/ 4957054 h 4957054"/>
                <a:gd name="connsiteX8" fmla="*/ 717082 w 4978572"/>
                <a:gd name="connsiteY8" fmla="*/ 4239970 h 4957054"/>
                <a:gd name="connsiteX9" fmla="*/ 1 w 4978572"/>
                <a:gd name="connsiteY9" fmla="*/ 2508779 h 4957054"/>
                <a:gd name="connsiteX10" fmla="*/ 1 w 4978572"/>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680521 w 4896546"/>
                <a:gd name="connsiteY4" fmla="*/ 1716687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672409 w 4896546"/>
                <a:gd name="connsiteY3" fmla="*/ 1212631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672409 w 4896546"/>
                <a:gd name="connsiteY3" fmla="*/ 1212631 h 4957054"/>
                <a:gd name="connsiteX4" fmla="*/ 4680521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672409 w 4896546"/>
                <a:gd name="connsiteY3" fmla="*/ 1212631 h 4957054"/>
                <a:gd name="connsiteX4" fmla="*/ 4680521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546" h="4957054">
                  <a:moveTo>
                    <a:pt x="1" y="2508775"/>
                  </a:moveTo>
                  <a:cubicBezTo>
                    <a:pt x="2" y="1859453"/>
                    <a:pt x="257945" y="1236725"/>
                    <a:pt x="717086" y="777586"/>
                  </a:cubicBezTo>
                  <a:cubicBezTo>
                    <a:pt x="1176227" y="318446"/>
                    <a:pt x="1919719" y="0"/>
                    <a:pt x="2448277" y="60506"/>
                  </a:cubicBezTo>
                  <a:cubicBezTo>
                    <a:pt x="2917982" y="446174"/>
                    <a:pt x="3300368" y="912598"/>
                    <a:pt x="3672409" y="1212631"/>
                  </a:cubicBezTo>
                  <a:cubicBezTo>
                    <a:pt x="4044450" y="1512664"/>
                    <a:pt x="4091358" y="1818344"/>
                    <a:pt x="4680521" y="1860703"/>
                  </a:cubicBezTo>
                  <a:cubicBezTo>
                    <a:pt x="4872143" y="2139280"/>
                    <a:pt x="4850210" y="2239056"/>
                    <a:pt x="4896546" y="2508782"/>
                  </a:cubicBezTo>
                  <a:cubicBezTo>
                    <a:pt x="4896546" y="3158104"/>
                    <a:pt x="4638604" y="3780832"/>
                    <a:pt x="4179463" y="4239972"/>
                  </a:cubicBezTo>
                  <a:cubicBezTo>
                    <a:pt x="3720323" y="4699112"/>
                    <a:pt x="3097595" y="4957054"/>
                    <a:pt x="2448272" y="4957054"/>
                  </a:cubicBezTo>
                  <a:cubicBezTo>
                    <a:pt x="1798950" y="4957054"/>
                    <a:pt x="1176222" y="4699111"/>
                    <a:pt x="717082" y="4239970"/>
                  </a:cubicBezTo>
                  <a:cubicBezTo>
                    <a:pt x="257942" y="3780829"/>
                    <a:pt x="0" y="3158101"/>
                    <a:pt x="1" y="2508779"/>
                  </a:cubicBezTo>
                  <a:lnTo>
                    <a:pt x="1" y="2508775"/>
                  </a:lnTo>
                  <a:close/>
                </a:path>
              </a:pathLst>
            </a:custGeom>
            <a:solidFill>
              <a:schemeClr val="accent2"/>
            </a:solidFill>
            <a:ln>
              <a:noFill/>
            </a:ln>
            <a:effectLst>
              <a:outerShdw blurRad="38100" dist="38100" dir="8100000" sx="99000" sy="99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FFFF"/>
                  </a:solidFill>
                  <a:effectLst/>
                  <a:uLnTx/>
                  <a:uFillTx/>
                  <a:latin typeface="Calibri Light"/>
                  <a:ea typeface="+mn-ea"/>
                  <a:cs typeface="+mn-cs"/>
                </a:rPr>
                <a:t>79 % om </a:t>
              </a:r>
            </a:p>
            <a:p>
              <a:pPr marL="0" marR="0" lvl="0" indent="0" algn="ctr" defTabSz="1219170" rtl="0" eaLnBrk="1" fontAlgn="auto" latinLnBrk="0" hangingPunct="1">
                <a:lnSpc>
                  <a:spcPct val="100000"/>
                </a:lnSpc>
                <a:spcBef>
                  <a:spcPts val="0"/>
                </a:spcBef>
                <a:spcAft>
                  <a:spcPts val="0"/>
                </a:spcAft>
                <a:buClrTx/>
                <a:buSzTx/>
                <a:buFontTx/>
                <a:buNone/>
                <a:tabLst/>
                <a:defRPr/>
              </a:pPr>
              <a:r>
                <a:rPr lang="sv-SE" sz="2400" b="1" dirty="0">
                  <a:solidFill>
                    <a:srgbClr val="FFFFFF"/>
                  </a:solidFill>
                  <a:latin typeface="Calibri Light"/>
                </a:rPr>
                <a:t>10 år</a:t>
              </a:r>
              <a:endParaRPr kumimoji="0" lang="sv-SE" sz="2400" b="1" i="0" u="none" strike="noStrike" kern="1200" cap="none" spc="0" normalizeH="0" baseline="0" noProof="0" dirty="0">
                <a:ln>
                  <a:noFill/>
                </a:ln>
                <a:solidFill>
                  <a:srgbClr val="FFFFFF"/>
                </a:solidFill>
                <a:effectLst/>
                <a:uLnTx/>
                <a:uFillTx/>
                <a:latin typeface="Calibri Light"/>
                <a:ea typeface="+mn-ea"/>
                <a:cs typeface="+mn-cs"/>
              </a:endParaRPr>
            </a:p>
          </p:txBody>
        </p:sp>
        <p:pic>
          <p:nvPicPr>
            <p:cNvPr id="7" name="Picture 2" descr="J:\Omställningsfonden\PPT-kurs\från kursen\PPT-kurs\bild\flik.png">
              <a:extLst>
                <a:ext uri="{FF2B5EF4-FFF2-40B4-BE49-F238E27FC236}">
                  <a16:creationId xmlns:a16="http://schemas.microsoft.com/office/drawing/2014/main" id="{3A9AC291-E639-4378-B02B-E160DCA9B33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57326">
              <a:off x="1698030" y="1540625"/>
              <a:ext cx="1323282" cy="913678"/>
            </a:xfrm>
            <a:prstGeom prst="rect">
              <a:avLst/>
            </a:prstGeom>
            <a:noFill/>
          </p:spPr>
        </p:pic>
      </p:grpSp>
      <p:pic>
        <p:nvPicPr>
          <p:cNvPr id="8" name="Bildobjekt 7" descr="En bild som visar inomhus, golv, bord, skrivbord&#10;&#10;Automatiskt genererad beskrivning">
            <a:extLst>
              <a:ext uri="{FF2B5EF4-FFF2-40B4-BE49-F238E27FC236}">
                <a16:creationId xmlns:a16="http://schemas.microsoft.com/office/drawing/2014/main" id="{E8E28F5E-53EE-4680-8A38-998E47933923}"/>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29307" r="29252"/>
          <a:stretch/>
        </p:blipFill>
        <p:spPr>
          <a:xfrm>
            <a:off x="10739335" y="2602257"/>
            <a:ext cx="1313793" cy="1947321"/>
          </a:xfrm>
          <a:prstGeom prst="rect">
            <a:avLst/>
          </a:prstGeom>
        </p:spPr>
      </p:pic>
      <p:pic>
        <p:nvPicPr>
          <p:cNvPr id="9" name="Bildobjekt 8" descr="En bild som visar fönster, person, person, inomhus&#10;&#10;Automatiskt genererad beskrivning">
            <a:extLst>
              <a:ext uri="{FF2B5EF4-FFF2-40B4-BE49-F238E27FC236}">
                <a16:creationId xmlns:a16="http://schemas.microsoft.com/office/drawing/2014/main" id="{75F2A3E4-4DC9-472A-867E-2DFBA4428C92}"/>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tretch>
            <a:fillRect/>
          </a:stretch>
        </p:blipFill>
        <p:spPr>
          <a:xfrm>
            <a:off x="8389542" y="4661334"/>
            <a:ext cx="3802458" cy="2138882"/>
          </a:xfrm>
          <a:prstGeom prst="rect">
            <a:avLst/>
          </a:prstGeom>
        </p:spPr>
      </p:pic>
      <p:pic>
        <p:nvPicPr>
          <p:cNvPr id="10" name="Bildobjekt 9" descr="En bild som visar person, inomhus&#10;&#10;Automatiskt genererad beskrivning">
            <a:extLst>
              <a:ext uri="{FF2B5EF4-FFF2-40B4-BE49-F238E27FC236}">
                <a16:creationId xmlns:a16="http://schemas.microsoft.com/office/drawing/2014/main" id="{716E363E-C715-4697-BBB0-E959FE62D345}"/>
              </a:ext>
            </a:extLst>
          </p:cNvPr>
          <p:cNvPicPr>
            <a:picLocks noChangeAspect="1"/>
          </p:cNvPicPr>
          <p:nvPr/>
        </p:nvPicPr>
        <p:blipFill>
          <a:blip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tretch>
            <a:fillRect/>
          </a:stretch>
        </p:blipFill>
        <p:spPr>
          <a:xfrm>
            <a:off x="5167820" y="4377380"/>
            <a:ext cx="3311768" cy="2344731"/>
          </a:xfrm>
          <a:prstGeom prst="rect">
            <a:avLst/>
          </a:prstGeom>
        </p:spPr>
      </p:pic>
      <p:pic>
        <p:nvPicPr>
          <p:cNvPr id="11" name="Bildobjekt 10">
            <a:extLst>
              <a:ext uri="{FF2B5EF4-FFF2-40B4-BE49-F238E27FC236}">
                <a16:creationId xmlns:a16="http://schemas.microsoft.com/office/drawing/2014/main" id="{9B48FB2C-5676-4001-B3EB-B9140EF53E5B}"/>
              </a:ext>
            </a:extLst>
          </p:cNvPr>
          <p:cNvPicPr>
            <a:picLocks noChangeAspect="1"/>
          </p:cNvPicPr>
          <p:nvPr/>
        </p:nvPicPr>
        <p:blipFill rotWithShape="1">
          <a:blip r:embed="rId10">
            <a:extLst>
              <a:ext uri="{28A0092B-C50C-407E-A947-70E740481C1C}">
                <a14:useLocalDpi xmlns:a14="http://schemas.microsoft.com/office/drawing/2010/main" val="0"/>
              </a:ext>
              <a:ext uri="{837473B0-CC2E-450A-ABE3-18F120FF3D39}">
                <a1611:picAttrSrcUrl xmlns:a1611="http://schemas.microsoft.com/office/drawing/2016/11/main" r:id="rId11"/>
              </a:ext>
            </a:extLst>
          </a:blip>
          <a:srcRect l="28444" r="2039"/>
          <a:stretch/>
        </p:blipFill>
        <p:spPr>
          <a:xfrm>
            <a:off x="790809" y="5326896"/>
            <a:ext cx="2865737" cy="1782058"/>
          </a:xfrm>
          <a:prstGeom prst="rect">
            <a:avLst/>
          </a:prstGeom>
        </p:spPr>
      </p:pic>
      <p:pic>
        <p:nvPicPr>
          <p:cNvPr id="13" name="Picture 2" descr="Trygghetsfondens logotyp">
            <a:extLst>
              <a:ext uri="{FF2B5EF4-FFF2-40B4-BE49-F238E27FC236}">
                <a16:creationId xmlns:a16="http://schemas.microsoft.com/office/drawing/2014/main" id="{ADE73A71-26D0-45CE-99A8-75376D13A777}"/>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2859583" y="424350"/>
            <a:ext cx="2193841" cy="416477"/>
          </a:xfrm>
          <a:prstGeom prst="rect">
            <a:avLst/>
          </a:prstGeom>
          <a:noFill/>
          <a:extLst>
            <a:ext uri="{909E8E84-426E-40DD-AFC4-6F175D3DCCD1}">
              <a14:hiddenFill xmlns:a14="http://schemas.microsoft.com/office/drawing/2010/main">
                <a:solidFill>
                  <a:srgbClr val="FFFFFF"/>
                </a:solidFill>
              </a14:hiddenFill>
            </a:ext>
          </a:extLst>
        </p:spPr>
      </p:pic>
      <p:pic>
        <p:nvPicPr>
          <p:cNvPr id="14" name="Bildobjekt 13">
            <a:extLst>
              <a:ext uri="{FF2B5EF4-FFF2-40B4-BE49-F238E27FC236}">
                <a16:creationId xmlns:a16="http://schemas.microsoft.com/office/drawing/2014/main" id="{C46CF30F-FDD7-4570-8719-7ADDC00CA5B9}"/>
              </a:ext>
            </a:extLst>
          </p:cNvPr>
          <p:cNvPicPr>
            <a:picLocks noChangeAspect="1"/>
          </p:cNvPicPr>
          <p:nvPr/>
        </p:nvPicPr>
        <p:blipFill>
          <a:blip r:embed="rId13"/>
          <a:stretch>
            <a:fillRect/>
          </a:stretch>
        </p:blipFill>
        <p:spPr>
          <a:xfrm>
            <a:off x="8068036" y="2377371"/>
            <a:ext cx="2572904" cy="2172207"/>
          </a:xfrm>
          <a:prstGeom prst="rect">
            <a:avLst/>
          </a:prstGeom>
        </p:spPr>
      </p:pic>
    </p:spTree>
    <p:extLst>
      <p:ext uri="{BB962C8B-B14F-4D97-AF65-F5344CB8AC3E}">
        <p14:creationId xmlns:p14="http://schemas.microsoft.com/office/powerpoint/2010/main" val="34418676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ruta 6">
            <a:extLst>
              <a:ext uri="{FF2B5EF4-FFF2-40B4-BE49-F238E27FC236}">
                <a16:creationId xmlns:a16="http://schemas.microsoft.com/office/drawing/2014/main" id="{9846E5CB-440A-4EB9-94DE-9BC6D08D21A5}"/>
              </a:ext>
            </a:extLst>
          </p:cNvPr>
          <p:cNvSpPr txBox="1"/>
          <p:nvPr/>
        </p:nvSpPr>
        <p:spPr>
          <a:xfrm>
            <a:off x="472965" y="1512959"/>
            <a:ext cx="11025352" cy="4507388"/>
          </a:xfrm>
          <a:prstGeom prst="rect">
            <a:avLst/>
          </a:prstGeom>
          <a:noFill/>
        </p:spPr>
        <p:txBody>
          <a:bodyPr wrap="square">
            <a:spAutoFit/>
          </a:bodyPr>
          <a:lstStyle/>
          <a:p>
            <a:pPr marL="0" indent="0">
              <a:buNone/>
            </a:pPr>
            <a:r>
              <a:rPr lang="sv-SE" sz="2000" b="1" dirty="0"/>
              <a:t>Förebyggande insatser</a:t>
            </a:r>
            <a:r>
              <a:rPr lang="sv-SE" sz="2000" dirty="0"/>
              <a:t> </a:t>
            </a:r>
          </a:p>
          <a:p>
            <a:pPr marL="0" indent="0">
              <a:buNone/>
            </a:pPr>
            <a:r>
              <a:rPr lang="sv-SE" sz="2000" dirty="0"/>
              <a:t>Uppdrag för Omställningsfonden sedan 2017</a:t>
            </a:r>
          </a:p>
          <a:p>
            <a:pPr marL="0" indent="0">
              <a:buNone/>
            </a:pPr>
            <a:r>
              <a:rPr lang="sv-SE" sz="2000" dirty="0"/>
              <a:t>Kartläggning och planering av kompetensutveckling på kort och lång sikt.</a:t>
            </a:r>
          </a:p>
          <a:p>
            <a:pPr marL="285750" indent="-285750">
              <a:buFontTx/>
              <a:buChar char="-"/>
            </a:pPr>
            <a:r>
              <a:rPr lang="sv-SE" sz="20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trygga medarbetarnas anställning </a:t>
            </a:r>
          </a:p>
          <a:p>
            <a:pPr marL="285750" indent="-285750">
              <a:buFontTx/>
              <a:buChar char="-"/>
            </a:pPr>
            <a:r>
              <a:rPr lang="sv-SE" sz="20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verksamhetens kompetensförsörjningsbehov </a:t>
            </a:r>
          </a:p>
          <a:p>
            <a:pPr marL="285750" indent="-285750">
              <a:buFontTx/>
              <a:buChar char="-"/>
            </a:pPr>
            <a:r>
              <a:rPr lang="sv-SE" sz="2000" dirty="0">
                <a:solidFill>
                  <a:srgbClr val="000000"/>
                </a:solidFill>
                <a:effectLst/>
                <a:latin typeface="Calibri Light" panose="020F0302020204030204" pitchFamily="34" charset="0"/>
                <a:ea typeface="Calibri Light" panose="020F0302020204030204" pitchFamily="34" charset="0"/>
                <a:cs typeface="Times New Roman" panose="02020603050405020304" pitchFamily="18" charset="0"/>
              </a:rPr>
              <a:t>minska risken för övertalighet och uppsägningar</a:t>
            </a:r>
            <a:endParaRPr lang="sv-SE" sz="2000" dirty="0"/>
          </a:p>
          <a:p>
            <a:pPr marL="0" indent="0">
              <a:buNone/>
            </a:pPr>
            <a:endParaRPr lang="sv-SE" sz="2000" dirty="0"/>
          </a:p>
          <a:p>
            <a:pPr marL="0" indent="0">
              <a:buNone/>
            </a:pPr>
            <a:r>
              <a:rPr lang="sv-SE" sz="2000" b="1" dirty="0"/>
              <a:t>Sobona- företagen </a:t>
            </a:r>
            <a:r>
              <a:rPr lang="sv-SE" sz="2000" dirty="0"/>
              <a:t>– projektansökan fr o m 2021 – stöd och medel avsatta i OM och KFS </a:t>
            </a:r>
            <a:r>
              <a:rPr lang="sv-SE" sz="2000" dirty="0" err="1"/>
              <a:t>Tf</a:t>
            </a:r>
            <a:r>
              <a:rPr lang="sv-SE" sz="2000" dirty="0"/>
              <a:t> </a:t>
            </a:r>
          </a:p>
          <a:p>
            <a:pPr marL="0" indent="0">
              <a:buNone/>
            </a:pPr>
            <a:endParaRPr lang="sv-SE" sz="2000" dirty="0"/>
          </a:p>
          <a:p>
            <a:pPr marL="0" indent="0">
              <a:buNone/>
            </a:pPr>
            <a:r>
              <a:rPr lang="sv-SE" sz="2000" b="1" dirty="0"/>
              <a:t>Uppsägningar</a:t>
            </a:r>
            <a:r>
              <a:rPr lang="sv-SE" sz="2000" dirty="0"/>
              <a:t> inom välfärdssektorn ökat 2020 – minskat 2021</a:t>
            </a:r>
          </a:p>
          <a:p>
            <a:pPr marL="0" indent="0">
              <a:lnSpc>
                <a:spcPct val="150000"/>
              </a:lnSpc>
              <a:buNone/>
            </a:pPr>
            <a:r>
              <a:rPr lang="sv-SE" sz="2000" dirty="0"/>
              <a:t>- OM - 2000 personer får stöd (oktober 2021)</a:t>
            </a:r>
          </a:p>
          <a:p>
            <a:pPr marL="0" indent="0">
              <a:lnSpc>
                <a:spcPct val="150000"/>
              </a:lnSpc>
              <a:buNone/>
            </a:pPr>
            <a:r>
              <a:rPr lang="sv-SE" sz="2000" dirty="0"/>
              <a:t>- KFS </a:t>
            </a:r>
            <a:r>
              <a:rPr lang="sv-SE" sz="2000" dirty="0" err="1"/>
              <a:t>Tf</a:t>
            </a:r>
            <a:r>
              <a:rPr lang="sv-SE" sz="2000" dirty="0"/>
              <a:t> –</a:t>
            </a:r>
            <a:r>
              <a:rPr lang="sv-SE" sz="2000" dirty="0">
                <a:solidFill>
                  <a:srgbClr val="FF0000"/>
                </a:solidFill>
              </a:rPr>
              <a:t> xx </a:t>
            </a:r>
            <a:r>
              <a:rPr lang="sv-SE" sz="2000" dirty="0"/>
              <a:t>personer får stöd </a:t>
            </a:r>
            <a:r>
              <a:rPr lang="sv-SE" sz="2000" dirty="0">
                <a:solidFill>
                  <a:srgbClr val="FF0000"/>
                </a:solidFill>
              </a:rPr>
              <a:t>(oktober 2021)</a:t>
            </a:r>
          </a:p>
          <a:p>
            <a:pPr marL="0" indent="0">
              <a:lnSpc>
                <a:spcPct val="150000"/>
              </a:lnSpc>
              <a:buNone/>
            </a:pPr>
            <a:r>
              <a:rPr lang="sv-SE" sz="2000" dirty="0"/>
              <a:t>- Mer än 90 % i ny sysselsättning efter i genomsnitt 6 månader</a:t>
            </a:r>
          </a:p>
        </p:txBody>
      </p:sp>
      <p:grpSp>
        <p:nvGrpSpPr>
          <p:cNvPr id="8" name="Grupp 7">
            <a:extLst>
              <a:ext uri="{FF2B5EF4-FFF2-40B4-BE49-F238E27FC236}">
                <a16:creationId xmlns:a16="http://schemas.microsoft.com/office/drawing/2014/main" id="{7F821CCD-E8A1-4215-AFD9-6277182DC89B}"/>
              </a:ext>
            </a:extLst>
          </p:cNvPr>
          <p:cNvGrpSpPr/>
          <p:nvPr/>
        </p:nvGrpSpPr>
        <p:grpSpPr>
          <a:xfrm>
            <a:off x="8283211" y="731836"/>
            <a:ext cx="1820061" cy="1815075"/>
            <a:chOff x="484188" y="1426464"/>
            <a:chExt cx="2590009" cy="2582912"/>
          </a:xfrm>
        </p:grpSpPr>
        <p:sp>
          <p:nvSpPr>
            <p:cNvPr id="9" name="Frihandsfigur 12">
              <a:extLst>
                <a:ext uri="{FF2B5EF4-FFF2-40B4-BE49-F238E27FC236}">
                  <a16:creationId xmlns:a16="http://schemas.microsoft.com/office/drawing/2014/main" id="{8C3C6CBA-EFBD-443C-8007-D64B61702CE4}"/>
                </a:ext>
              </a:extLst>
            </p:cNvPr>
            <p:cNvSpPr/>
            <p:nvPr/>
          </p:nvSpPr>
          <p:spPr>
            <a:xfrm>
              <a:off x="484188" y="1426464"/>
              <a:ext cx="2590009" cy="2582912"/>
            </a:xfrm>
            <a:custGeom>
              <a:avLst/>
              <a:gdLst>
                <a:gd name="connsiteX0" fmla="*/ 0 w 4896544"/>
                <a:gd name="connsiteY0" fmla="*/ 2448272 h 4896544"/>
                <a:gd name="connsiteX1" fmla="*/ 717085 w 4896544"/>
                <a:gd name="connsiteY1" fmla="*/ 717083 h 4896544"/>
                <a:gd name="connsiteX2" fmla="*/ 2448276 w 4896544"/>
                <a:gd name="connsiteY2" fmla="*/ 3 h 4896544"/>
                <a:gd name="connsiteX3" fmla="*/ 4179465 w 4896544"/>
                <a:gd name="connsiteY3" fmla="*/ 717088 h 4896544"/>
                <a:gd name="connsiteX4" fmla="*/ 4896545 w 4896544"/>
                <a:gd name="connsiteY4" fmla="*/ 2448279 h 4896544"/>
                <a:gd name="connsiteX5" fmla="*/ 4179462 w 4896544"/>
                <a:gd name="connsiteY5" fmla="*/ 4179469 h 4896544"/>
                <a:gd name="connsiteX6" fmla="*/ 2448271 w 4896544"/>
                <a:gd name="connsiteY6" fmla="*/ 4896551 h 4896544"/>
                <a:gd name="connsiteX7" fmla="*/ 717081 w 4896544"/>
                <a:gd name="connsiteY7" fmla="*/ 4179467 h 4896544"/>
                <a:gd name="connsiteX8" fmla="*/ 0 w 4896544"/>
                <a:gd name="connsiteY8" fmla="*/ 2448276 h 4896544"/>
                <a:gd name="connsiteX9" fmla="*/ 0 w 4896544"/>
                <a:gd name="connsiteY9" fmla="*/ 2448272 h 4896544"/>
                <a:gd name="connsiteX0" fmla="*/ 1 w 4896547"/>
                <a:gd name="connsiteY0" fmla="*/ 2508775 h 4957054"/>
                <a:gd name="connsiteX1" fmla="*/ 717086 w 4896547"/>
                <a:gd name="connsiteY1" fmla="*/ 777586 h 4957054"/>
                <a:gd name="connsiteX2" fmla="*/ 2448277 w 4896547"/>
                <a:gd name="connsiteY2" fmla="*/ 60506 h 4957054"/>
                <a:gd name="connsiteX3" fmla="*/ 3888433 w 4896547"/>
                <a:gd name="connsiteY3" fmla="*/ 1140623 h 4957054"/>
                <a:gd name="connsiteX4" fmla="*/ 4896546 w 4896547"/>
                <a:gd name="connsiteY4" fmla="*/ 2508782 h 4957054"/>
                <a:gd name="connsiteX5" fmla="*/ 4179463 w 4896547"/>
                <a:gd name="connsiteY5" fmla="*/ 4239972 h 4957054"/>
                <a:gd name="connsiteX6" fmla="*/ 2448272 w 4896547"/>
                <a:gd name="connsiteY6" fmla="*/ 4957054 h 4957054"/>
                <a:gd name="connsiteX7" fmla="*/ 717082 w 4896547"/>
                <a:gd name="connsiteY7" fmla="*/ 4239970 h 4957054"/>
                <a:gd name="connsiteX8" fmla="*/ 1 w 4896547"/>
                <a:gd name="connsiteY8" fmla="*/ 2508779 h 4957054"/>
                <a:gd name="connsiteX9" fmla="*/ 1 w 4896547"/>
                <a:gd name="connsiteY9" fmla="*/ 2508775 h 4957054"/>
                <a:gd name="connsiteX0" fmla="*/ 1 w 4896547"/>
                <a:gd name="connsiteY0" fmla="*/ 2508775 h 4957054"/>
                <a:gd name="connsiteX1" fmla="*/ 717086 w 4896547"/>
                <a:gd name="connsiteY1" fmla="*/ 777586 h 4957054"/>
                <a:gd name="connsiteX2" fmla="*/ 2448277 w 4896547"/>
                <a:gd name="connsiteY2" fmla="*/ 60506 h 4957054"/>
                <a:gd name="connsiteX3" fmla="*/ 3888433 w 4896547"/>
                <a:gd name="connsiteY3" fmla="*/ 1140623 h 4957054"/>
                <a:gd name="connsiteX4" fmla="*/ 4896546 w 4896547"/>
                <a:gd name="connsiteY4" fmla="*/ 2508782 h 4957054"/>
                <a:gd name="connsiteX5" fmla="*/ 4179463 w 4896547"/>
                <a:gd name="connsiteY5" fmla="*/ 4239972 h 4957054"/>
                <a:gd name="connsiteX6" fmla="*/ 2448272 w 4896547"/>
                <a:gd name="connsiteY6" fmla="*/ 4957054 h 4957054"/>
                <a:gd name="connsiteX7" fmla="*/ 717082 w 4896547"/>
                <a:gd name="connsiteY7" fmla="*/ 4239970 h 4957054"/>
                <a:gd name="connsiteX8" fmla="*/ 1 w 4896547"/>
                <a:gd name="connsiteY8" fmla="*/ 2508779 h 4957054"/>
                <a:gd name="connsiteX9" fmla="*/ 1 w 4896547"/>
                <a:gd name="connsiteY9" fmla="*/ 2508775 h 4957054"/>
                <a:gd name="connsiteX0" fmla="*/ 1 w 4978572"/>
                <a:gd name="connsiteY0" fmla="*/ 2508775 h 4957054"/>
                <a:gd name="connsiteX1" fmla="*/ 717086 w 4978572"/>
                <a:gd name="connsiteY1" fmla="*/ 777586 h 4957054"/>
                <a:gd name="connsiteX2" fmla="*/ 2448277 w 4978572"/>
                <a:gd name="connsiteY2" fmla="*/ 60506 h 4957054"/>
                <a:gd name="connsiteX3" fmla="*/ 3888433 w 4978572"/>
                <a:gd name="connsiteY3" fmla="*/ 1140623 h 4957054"/>
                <a:gd name="connsiteX4" fmla="*/ 4671622 w 4978572"/>
                <a:gd name="connsiteY4" fmla="*/ 1862726 h 4957054"/>
                <a:gd name="connsiteX5" fmla="*/ 4896546 w 4978572"/>
                <a:gd name="connsiteY5" fmla="*/ 2508782 h 4957054"/>
                <a:gd name="connsiteX6" fmla="*/ 4179463 w 4978572"/>
                <a:gd name="connsiteY6" fmla="*/ 4239972 h 4957054"/>
                <a:gd name="connsiteX7" fmla="*/ 2448272 w 4978572"/>
                <a:gd name="connsiteY7" fmla="*/ 4957054 h 4957054"/>
                <a:gd name="connsiteX8" fmla="*/ 717082 w 4978572"/>
                <a:gd name="connsiteY8" fmla="*/ 4239970 h 4957054"/>
                <a:gd name="connsiteX9" fmla="*/ 1 w 4978572"/>
                <a:gd name="connsiteY9" fmla="*/ 2508779 h 4957054"/>
                <a:gd name="connsiteX10" fmla="*/ 1 w 4978572"/>
                <a:gd name="connsiteY10" fmla="*/ 2508775 h 4957054"/>
                <a:gd name="connsiteX0" fmla="*/ 1 w 4978572"/>
                <a:gd name="connsiteY0" fmla="*/ 2508775 h 4957054"/>
                <a:gd name="connsiteX1" fmla="*/ 717086 w 4978572"/>
                <a:gd name="connsiteY1" fmla="*/ 777586 h 4957054"/>
                <a:gd name="connsiteX2" fmla="*/ 2448277 w 4978572"/>
                <a:gd name="connsiteY2" fmla="*/ 60506 h 4957054"/>
                <a:gd name="connsiteX3" fmla="*/ 3888433 w 4978572"/>
                <a:gd name="connsiteY3" fmla="*/ 1140623 h 4957054"/>
                <a:gd name="connsiteX4" fmla="*/ 4680521 w 4978572"/>
                <a:gd name="connsiteY4" fmla="*/ 1716687 h 4957054"/>
                <a:gd name="connsiteX5" fmla="*/ 4896546 w 4978572"/>
                <a:gd name="connsiteY5" fmla="*/ 2508782 h 4957054"/>
                <a:gd name="connsiteX6" fmla="*/ 4179463 w 4978572"/>
                <a:gd name="connsiteY6" fmla="*/ 4239972 h 4957054"/>
                <a:gd name="connsiteX7" fmla="*/ 2448272 w 4978572"/>
                <a:gd name="connsiteY7" fmla="*/ 4957054 h 4957054"/>
                <a:gd name="connsiteX8" fmla="*/ 717082 w 4978572"/>
                <a:gd name="connsiteY8" fmla="*/ 4239970 h 4957054"/>
                <a:gd name="connsiteX9" fmla="*/ 1 w 4978572"/>
                <a:gd name="connsiteY9" fmla="*/ 2508779 h 4957054"/>
                <a:gd name="connsiteX10" fmla="*/ 1 w 4978572"/>
                <a:gd name="connsiteY10" fmla="*/ 2508775 h 4957054"/>
                <a:gd name="connsiteX0" fmla="*/ 1 w 4978572"/>
                <a:gd name="connsiteY0" fmla="*/ 2508775 h 4957054"/>
                <a:gd name="connsiteX1" fmla="*/ 717086 w 4978572"/>
                <a:gd name="connsiteY1" fmla="*/ 777586 h 4957054"/>
                <a:gd name="connsiteX2" fmla="*/ 2448277 w 4978572"/>
                <a:gd name="connsiteY2" fmla="*/ 60506 h 4957054"/>
                <a:gd name="connsiteX3" fmla="*/ 3888433 w 4978572"/>
                <a:gd name="connsiteY3" fmla="*/ 1140623 h 4957054"/>
                <a:gd name="connsiteX4" fmla="*/ 4680521 w 4978572"/>
                <a:gd name="connsiteY4" fmla="*/ 1716687 h 4957054"/>
                <a:gd name="connsiteX5" fmla="*/ 4896546 w 4978572"/>
                <a:gd name="connsiteY5" fmla="*/ 2508782 h 4957054"/>
                <a:gd name="connsiteX6" fmla="*/ 4179463 w 4978572"/>
                <a:gd name="connsiteY6" fmla="*/ 4239972 h 4957054"/>
                <a:gd name="connsiteX7" fmla="*/ 2448272 w 4978572"/>
                <a:gd name="connsiteY7" fmla="*/ 4957054 h 4957054"/>
                <a:gd name="connsiteX8" fmla="*/ 717082 w 4978572"/>
                <a:gd name="connsiteY8" fmla="*/ 4239970 h 4957054"/>
                <a:gd name="connsiteX9" fmla="*/ 1 w 4978572"/>
                <a:gd name="connsiteY9" fmla="*/ 2508779 h 4957054"/>
                <a:gd name="connsiteX10" fmla="*/ 1 w 4978572"/>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680521 w 4896546"/>
                <a:gd name="connsiteY4" fmla="*/ 1716687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888433 w 4896546"/>
                <a:gd name="connsiteY3" fmla="*/ 1140623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672409 w 4896546"/>
                <a:gd name="connsiteY3" fmla="*/ 1212631 h 4957054"/>
                <a:gd name="connsiteX4" fmla="*/ 4752529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672409 w 4896546"/>
                <a:gd name="connsiteY3" fmla="*/ 1212631 h 4957054"/>
                <a:gd name="connsiteX4" fmla="*/ 4680521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 name="connsiteX0" fmla="*/ 1 w 4896546"/>
                <a:gd name="connsiteY0" fmla="*/ 2508775 h 4957054"/>
                <a:gd name="connsiteX1" fmla="*/ 717086 w 4896546"/>
                <a:gd name="connsiteY1" fmla="*/ 777586 h 4957054"/>
                <a:gd name="connsiteX2" fmla="*/ 2448277 w 4896546"/>
                <a:gd name="connsiteY2" fmla="*/ 60506 h 4957054"/>
                <a:gd name="connsiteX3" fmla="*/ 3672409 w 4896546"/>
                <a:gd name="connsiteY3" fmla="*/ 1212631 h 4957054"/>
                <a:gd name="connsiteX4" fmla="*/ 4680521 w 4896546"/>
                <a:gd name="connsiteY4" fmla="*/ 1860703 h 4957054"/>
                <a:gd name="connsiteX5" fmla="*/ 4896546 w 4896546"/>
                <a:gd name="connsiteY5" fmla="*/ 2508782 h 4957054"/>
                <a:gd name="connsiteX6" fmla="*/ 4179463 w 4896546"/>
                <a:gd name="connsiteY6" fmla="*/ 4239972 h 4957054"/>
                <a:gd name="connsiteX7" fmla="*/ 2448272 w 4896546"/>
                <a:gd name="connsiteY7" fmla="*/ 4957054 h 4957054"/>
                <a:gd name="connsiteX8" fmla="*/ 717082 w 4896546"/>
                <a:gd name="connsiteY8" fmla="*/ 4239970 h 4957054"/>
                <a:gd name="connsiteX9" fmla="*/ 1 w 4896546"/>
                <a:gd name="connsiteY9" fmla="*/ 2508779 h 4957054"/>
                <a:gd name="connsiteX10" fmla="*/ 1 w 4896546"/>
                <a:gd name="connsiteY10" fmla="*/ 2508775 h 4957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546" h="4957054">
                  <a:moveTo>
                    <a:pt x="1" y="2508775"/>
                  </a:moveTo>
                  <a:cubicBezTo>
                    <a:pt x="2" y="1859453"/>
                    <a:pt x="257945" y="1236725"/>
                    <a:pt x="717086" y="777586"/>
                  </a:cubicBezTo>
                  <a:cubicBezTo>
                    <a:pt x="1176227" y="318446"/>
                    <a:pt x="1919719" y="0"/>
                    <a:pt x="2448277" y="60506"/>
                  </a:cubicBezTo>
                  <a:cubicBezTo>
                    <a:pt x="2917982" y="446174"/>
                    <a:pt x="3300368" y="912598"/>
                    <a:pt x="3672409" y="1212631"/>
                  </a:cubicBezTo>
                  <a:cubicBezTo>
                    <a:pt x="4044450" y="1512664"/>
                    <a:pt x="4091358" y="1818344"/>
                    <a:pt x="4680521" y="1860703"/>
                  </a:cubicBezTo>
                  <a:cubicBezTo>
                    <a:pt x="4872143" y="2139280"/>
                    <a:pt x="4850210" y="2239056"/>
                    <a:pt x="4896546" y="2508782"/>
                  </a:cubicBezTo>
                  <a:cubicBezTo>
                    <a:pt x="4896546" y="3158104"/>
                    <a:pt x="4638604" y="3780832"/>
                    <a:pt x="4179463" y="4239972"/>
                  </a:cubicBezTo>
                  <a:cubicBezTo>
                    <a:pt x="3720323" y="4699112"/>
                    <a:pt x="3097595" y="4957054"/>
                    <a:pt x="2448272" y="4957054"/>
                  </a:cubicBezTo>
                  <a:cubicBezTo>
                    <a:pt x="1798950" y="4957054"/>
                    <a:pt x="1176222" y="4699111"/>
                    <a:pt x="717082" y="4239970"/>
                  </a:cubicBezTo>
                  <a:cubicBezTo>
                    <a:pt x="257942" y="3780829"/>
                    <a:pt x="0" y="3158101"/>
                    <a:pt x="1" y="2508779"/>
                  </a:cubicBezTo>
                  <a:lnTo>
                    <a:pt x="1" y="2508775"/>
                  </a:lnTo>
                  <a:close/>
                </a:path>
              </a:pathLst>
            </a:custGeom>
            <a:solidFill>
              <a:schemeClr val="accent2"/>
            </a:solidFill>
            <a:ln>
              <a:noFill/>
            </a:ln>
            <a:effectLst>
              <a:outerShdw blurRad="38100" dist="38100" dir="8100000" sx="99000" sy="99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FFFF"/>
                  </a:solidFill>
                  <a:effectLst/>
                  <a:uLnTx/>
                  <a:uFillTx/>
                  <a:latin typeface="Calibri Light"/>
                  <a:ea typeface="+mn-ea"/>
                  <a:cs typeface="+mn-cs"/>
                </a:rPr>
                <a:t>&gt; 72 000</a:t>
              </a:r>
              <a:r>
                <a:rPr lang="sv-SE" sz="2400" b="1" dirty="0">
                  <a:solidFill>
                    <a:srgbClr val="FFFFFF"/>
                  </a:solidFill>
                  <a:latin typeface="Calibri Light"/>
                </a:rPr>
                <a:t> </a:t>
              </a:r>
              <a:r>
                <a:rPr lang="sv-SE" sz="2400" b="1" dirty="0" err="1">
                  <a:solidFill>
                    <a:srgbClr val="FFFFFF"/>
                  </a:solidFill>
                  <a:latin typeface="Calibri Light"/>
                </a:rPr>
                <a:t>me</a:t>
              </a:r>
              <a:r>
                <a:rPr kumimoji="0" lang="sv-SE" sz="2400" b="1" i="0" u="none" strike="noStrike" kern="1200" cap="none" spc="0" normalizeH="0" baseline="0" noProof="0" dirty="0" err="1">
                  <a:ln>
                    <a:noFill/>
                  </a:ln>
                  <a:solidFill>
                    <a:srgbClr val="FFFFFF"/>
                  </a:solidFill>
                  <a:effectLst/>
                  <a:uLnTx/>
                  <a:uFillTx/>
                  <a:latin typeface="Calibri Light"/>
                  <a:ea typeface="+mn-ea"/>
                  <a:cs typeface="+mn-cs"/>
                </a:rPr>
                <a:t>darbetare</a:t>
              </a:r>
              <a:endParaRPr kumimoji="0" lang="sv-SE" sz="2400" b="1" i="0" u="none" strike="noStrike" kern="1200" cap="none" spc="0" normalizeH="0" baseline="0" noProof="0" dirty="0">
                <a:ln>
                  <a:noFill/>
                </a:ln>
                <a:solidFill>
                  <a:srgbClr val="FFFFFF"/>
                </a:solidFill>
                <a:effectLst/>
                <a:uLnTx/>
                <a:uFillTx/>
                <a:latin typeface="Calibri Light"/>
                <a:ea typeface="+mn-ea"/>
                <a:cs typeface="+mn-cs"/>
              </a:endParaRPr>
            </a:p>
          </p:txBody>
        </p:sp>
        <p:pic>
          <p:nvPicPr>
            <p:cNvPr id="10" name="Picture 2" descr="J:\Omställningsfonden\PPT-kurs\från kursen\PPT-kurs\bild\flik.png">
              <a:extLst>
                <a:ext uri="{FF2B5EF4-FFF2-40B4-BE49-F238E27FC236}">
                  <a16:creationId xmlns:a16="http://schemas.microsoft.com/office/drawing/2014/main" id="{4A224A3B-ACAC-4084-A50D-22712AAE574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rot="457326">
              <a:off x="1698030" y="1540625"/>
              <a:ext cx="1323282" cy="913678"/>
            </a:xfrm>
            <a:prstGeom prst="rect">
              <a:avLst/>
            </a:prstGeom>
            <a:noFill/>
          </p:spPr>
        </p:pic>
      </p:grpSp>
      <p:sp>
        <p:nvSpPr>
          <p:cNvPr id="11" name="Ellips 10">
            <a:extLst>
              <a:ext uri="{FF2B5EF4-FFF2-40B4-BE49-F238E27FC236}">
                <a16:creationId xmlns:a16="http://schemas.microsoft.com/office/drawing/2014/main" id="{98A3BBBC-AA33-473E-8111-893EFE433659}"/>
              </a:ext>
            </a:extLst>
          </p:cNvPr>
          <p:cNvSpPr/>
          <p:nvPr/>
        </p:nvSpPr>
        <p:spPr>
          <a:xfrm>
            <a:off x="7841785" y="4991531"/>
            <a:ext cx="1759373" cy="1714867"/>
          </a:xfrm>
          <a:prstGeom prst="ellipse">
            <a:avLst/>
          </a:prstGeom>
          <a:effectLst>
            <a:innerShdw blurRad="63500" dist="50800">
              <a:prstClr val="black">
                <a:alpha val="50000"/>
              </a:prstClr>
            </a:innerShdw>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FFFF"/>
                </a:solidFill>
                <a:effectLst/>
                <a:uLnTx/>
                <a:uFillTx/>
                <a:latin typeface="Calibri Light"/>
                <a:ea typeface="+mn-ea"/>
                <a:cs typeface="+mn-cs"/>
              </a:rPr>
              <a:t>16%</a:t>
            </a:r>
            <a:br>
              <a:rPr kumimoji="0" lang="sv-SE" sz="2400" b="1" i="0" u="none" strike="noStrike" kern="1200" cap="none" spc="0" normalizeH="0" baseline="0" noProof="0" dirty="0">
                <a:ln>
                  <a:noFill/>
                </a:ln>
                <a:solidFill>
                  <a:srgbClr val="FFFFFF"/>
                </a:solidFill>
                <a:effectLst/>
                <a:uLnTx/>
                <a:uFillTx/>
                <a:latin typeface="Calibri Light"/>
                <a:ea typeface="+mn-ea"/>
                <a:cs typeface="+mn-cs"/>
              </a:rPr>
            </a:br>
            <a:r>
              <a:rPr kumimoji="0" lang="sv-SE" sz="2400" b="1" i="0" u="none" strike="noStrike" kern="1200" cap="none" spc="0" normalizeH="0" baseline="0" noProof="0" dirty="0">
                <a:ln>
                  <a:noFill/>
                </a:ln>
                <a:solidFill>
                  <a:srgbClr val="FFFFFF"/>
                </a:solidFill>
                <a:effectLst/>
                <a:uLnTx/>
                <a:uFillTx/>
                <a:latin typeface="Calibri Light"/>
                <a:ea typeface="+mn-ea"/>
                <a:cs typeface="+mn-cs"/>
              </a:rPr>
              <a:t>i studier</a:t>
            </a:r>
          </a:p>
        </p:txBody>
      </p:sp>
      <p:sp>
        <p:nvSpPr>
          <p:cNvPr id="12" name="Ellips 11">
            <a:extLst>
              <a:ext uri="{FF2B5EF4-FFF2-40B4-BE49-F238E27FC236}">
                <a16:creationId xmlns:a16="http://schemas.microsoft.com/office/drawing/2014/main" id="{E29939EF-242C-4CD9-848C-F80DFD072137}"/>
              </a:ext>
            </a:extLst>
          </p:cNvPr>
          <p:cNvSpPr/>
          <p:nvPr/>
        </p:nvSpPr>
        <p:spPr>
          <a:xfrm>
            <a:off x="9413044" y="4637591"/>
            <a:ext cx="1759373" cy="1714867"/>
          </a:xfrm>
          <a:prstGeom prst="ellipse">
            <a:avLst/>
          </a:prstGeom>
          <a:effectLst>
            <a:innerShdw blurRad="63500" dist="50800">
              <a:prstClr val="black">
                <a:alpha val="50000"/>
              </a:prstClr>
            </a:innerShdw>
          </a:effectLst>
        </p:spPr>
        <p:style>
          <a:lnRef idx="1">
            <a:schemeClr val="accent3"/>
          </a:lnRef>
          <a:fillRef idx="3">
            <a:schemeClr val="accent3"/>
          </a:fillRef>
          <a:effectRef idx="2">
            <a:schemeClr val="accent3"/>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sv-SE" sz="2400" b="1" i="0" u="none" strike="noStrike" kern="1200" cap="none" spc="0" normalizeH="0" baseline="0" noProof="0" dirty="0">
                <a:ln>
                  <a:noFill/>
                </a:ln>
                <a:solidFill>
                  <a:srgbClr val="FFFFFF"/>
                </a:solidFill>
                <a:effectLst/>
                <a:uLnTx/>
                <a:uFillTx/>
                <a:latin typeface="Calibri Light"/>
                <a:ea typeface="+mn-ea"/>
                <a:cs typeface="+mn-cs"/>
              </a:rPr>
              <a:t>73%</a:t>
            </a:r>
            <a:br>
              <a:rPr kumimoji="0" lang="sv-SE" sz="2400" b="1" i="0" u="none" strike="noStrike" kern="1200" cap="none" spc="0" normalizeH="0" baseline="0" noProof="0" dirty="0">
                <a:ln>
                  <a:noFill/>
                </a:ln>
                <a:solidFill>
                  <a:srgbClr val="FFFFFF"/>
                </a:solidFill>
                <a:effectLst/>
                <a:uLnTx/>
                <a:uFillTx/>
                <a:latin typeface="Calibri Light"/>
                <a:ea typeface="+mn-ea"/>
                <a:cs typeface="+mn-cs"/>
              </a:rPr>
            </a:br>
            <a:r>
              <a:rPr kumimoji="0" lang="sv-SE" sz="2400" b="1" i="0" u="none" strike="noStrike" kern="1200" cap="none" spc="0" normalizeH="0" baseline="0" noProof="0" dirty="0">
                <a:ln>
                  <a:noFill/>
                </a:ln>
                <a:solidFill>
                  <a:srgbClr val="FFFFFF"/>
                </a:solidFill>
                <a:effectLst/>
                <a:uLnTx/>
                <a:uFillTx/>
                <a:latin typeface="Calibri Light"/>
                <a:ea typeface="+mn-ea"/>
                <a:cs typeface="+mn-cs"/>
              </a:rPr>
              <a:t>i arbete</a:t>
            </a:r>
          </a:p>
        </p:txBody>
      </p:sp>
      <p:pic>
        <p:nvPicPr>
          <p:cNvPr id="14" name="Picture 2" descr="Trygghetsfondens logotyp">
            <a:extLst>
              <a:ext uri="{FF2B5EF4-FFF2-40B4-BE49-F238E27FC236}">
                <a16:creationId xmlns:a16="http://schemas.microsoft.com/office/drawing/2014/main" id="{31A68D69-0684-40FA-98F4-6B6B4AAFCEAD}"/>
              </a:ext>
            </a:extLst>
          </p:cNvP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2859583" y="424350"/>
            <a:ext cx="2193841" cy="416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812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ygghetsfondens logotyp">
            <a:extLst>
              <a:ext uri="{FF2B5EF4-FFF2-40B4-BE49-F238E27FC236}">
                <a16:creationId xmlns:a16="http://schemas.microsoft.com/office/drawing/2014/main" id="{AF8620E7-A729-46D1-A322-F76707F8E5AA}"/>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2859583" y="424350"/>
            <a:ext cx="2193841" cy="416477"/>
          </a:xfrm>
          <a:prstGeom prst="rect">
            <a:avLst/>
          </a:prstGeom>
          <a:noFill/>
          <a:extLst>
            <a:ext uri="{909E8E84-426E-40DD-AFC4-6F175D3DCCD1}">
              <a14:hiddenFill xmlns:a14="http://schemas.microsoft.com/office/drawing/2010/main">
                <a:solidFill>
                  <a:srgbClr val="FFFFFF"/>
                </a:solidFill>
              </a14:hiddenFill>
            </a:ext>
          </a:extLst>
        </p:spPr>
      </p:pic>
      <p:sp>
        <p:nvSpPr>
          <p:cNvPr id="3" name="Platshållare för innehåll 2">
            <a:extLst>
              <a:ext uri="{FF2B5EF4-FFF2-40B4-BE49-F238E27FC236}">
                <a16:creationId xmlns:a16="http://schemas.microsoft.com/office/drawing/2014/main" id="{1F432AF9-0A09-4845-8C06-AD933F9CF093}"/>
              </a:ext>
            </a:extLst>
          </p:cNvPr>
          <p:cNvSpPr txBox="1">
            <a:spLocks/>
          </p:cNvSpPr>
          <p:nvPr/>
        </p:nvSpPr>
        <p:spPr>
          <a:xfrm>
            <a:off x="609601" y="2007476"/>
            <a:ext cx="10972799" cy="4118688"/>
          </a:xfrm>
          <a:prstGeom prst="rect">
            <a:avLst/>
          </a:prstGeom>
        </p:spPr>
        <p:txBody>
          <a:bodyPr vert="horz" lIns="0" tIns="0" rIns="0" bIns="0" rtlCol="0">
            <a:normAutofit/>
          </a:bodyPr>
          <a:lstStyle>
            <a:lvl1pPr marL="0" indent="0" algn="l" defTabSz="1219170" rtl="0" eaLnBrk="1" latinLnBrk="0" hangingPunct="1">
              <a:spcBef>
                <a:spcPts val="1067"/>
              </a:spcBef>
              <a:buClr>
                <a:schemeClr val="accent1"/>
              </a:buClr>
              <a:buFont typeface="Arial" pitchFamily="34" charset="0"/>
              <a:buNone/>
              <a:defRPr sz="2933" kern="1200">
                <a:solidFill>
                  <a:schemeClr val="tx1">
                    <a:tint val="75000"/>
                  </a:schemeClr>
                </a:solidFill>
                <a:latin typeface="+mn-lt"/>
                <a:ea typeface="+mn-ea"/>
                <a:cs typeface="+mn-cs"/>
              </a:defRPr>
            </a:lvl1pPr>
            <a:lvl2pPr marL="609585" indent="0" algn="ctr" defTabSz="1219170" rtl="0" eaLnBrk="1" latinLnBrk="0" hangingPunct="1">
              <a:spcBef>
                <a:spcPts val="1067"/>
              </a:spcBef>
              <a:buClr>
                <a:schemeClr val="accent1"/>
              </a:buClr>
              <a:buFont typeface="Arial" pitchFamily="34" charset="0"/>
              <a:buNone/>
              <a:defRPr sz="2400" kern="1200">
                <a:solidFill>
                  <a:schemeClr val="tx1">
                    <a:tint val="75000"/>
                  </a:schemeClr>
                </a:solidFill>
                <a:latin typeface="+mn-lt"/>
                <a:ea typeface="+mn-ea"/>
                <a:cs typeface="+mn-cs"/>
              </a:defRPr>
            </a:lvl2pPr>
            <a:lvl3pPr marL="1219170" indent="0" algn="ctr" defTabSz="1219170" rtl="0" eaLnBrk="1" latinLnBrk="0" hangingPunct="1">
              <a:spcBef>
                <a:spcPts val="1067"/>
              </a:spcBef>
              <a:buClr>
                <a:schemeClr val="accent1"/>
              </a:buClr>
              <a:buFont typeface="Arial" pitchFamily="34" charset="0"/>
              <a:buNone/>
              <a:defRPr sz="2133" kern="1200">
                <a:solidFill>
                  <a:schemeClr val="tx1">
                    <a:tint val="75000"/>
                  </a:schemeClr>
                </a:solidFill>
                <a:latin typeface="+mn-lt"/>
                <a:ea typeface="+mn-ea"/>
                <a:cs typeface="+mn-cs"/>
              </a:defRPr>
            </a:lvl3pPr>
            <a:lvl4pPr marL="1828754" indent="0" algn="ctr" defTabSz="1219170" rtl="0" eaLnBrk="1" latinLnBrk="0" hangingPunct="1">
              <a:spcBef>
                <a:spcPts val="1067"/>
              </a:spcBef>
              <a:buClr>
                <a:schemeClr val="accent1"/>
              </a:buClr>
              <a:buFont typeface="Arial" pitchFamily="34" charset="0"/>
              <a:buNone/>
              <a:tabLst/>
              <a:defRPr sz="2133" kern="1200">
                <a:solidFill>
                  <a:schemeClr val="tx1">
                    <a:tint val="75000"/>
                  </a:schemeClr>
                </a:solidFill>
                <a:latin typeface="+mn-lt"/>
                <a:ea typeface="+mn-ea"/>
                <a:cs typeface="+mn-cs"/>
              </a:defRPr>
            </a:lvl4pPr>
            <a:lvl5pPr marL="2438339" indent="0" algn="ctr" defTabSz="1219170" rtl="0" eaLnBrk="1" latinLnBrk="0" hangingPunct="1">
              <a:spcBef>
                <a:spcPct val="20000"/>
              </a:spcBef>
              <a:buClr>
                <a:schemeClr val="accent1"/>
              </a:buClr>
              <a:buFont typeface="Arial" pitchFamily="34" charset="0"/>
              <a:buNone/>
              <a:defRPr sz="2133" kern="1200">
                <a:solidFill>
                  <a:schemeClr val="tx1">
                    <a:tint val="75000"/>
                  </a:schemeClr>
                </a:solidFill>
                <a:latin typeface="+mj-lt"/>
                <a:ea typeface="+mn-ea"/>
                <a:cs typeface="+mn-cs"/>
              </a:defRPr>
            </a:lvl5pPr>
            <a:lvl6pPr marL="3047924"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itchFamily="34" charset="0"/>
              <a:buNone/>
              <a:defRPr sz="2667" kern="1200">
                <a:solidFill>
                  <a:schemeClr val="tx1">
                    <a:tint val="75000"/>
                  </a:schemeClr>
                </a:solidFill>
                <a:latin typeface="+mn-lt"/>
                <a:ea typeface="+mn-ea"/>
                <a:cs typeface="+mn-cs"/>
              </a:defRPr>
            </a:lvl9pPr>
          </a:lstStyle>
          <a:p>
            <a:r>
              <a:rPr lang="sv-SE" sz="2000" dirty="0">
                <a:solidFill>
                  <a:schemeClr val="tx1"/>
                </a:solidFill>
              </a:rPr>
              <a:t>Erfarenheter på individnivå av kartläggning och vägledning</a:t>
            </a:r>
          </a:p>
          <a:p>
            <a:r>
              <a:rPr lang="sv-SE" sz="2000" dirty="0">
                <a:solidFill>
                  <a:schemeClr val="tx1"/>
                </a:solidFill>
              </a:rPr>
              <a:t>Lärandet på många olika nivåer och former</a:t>
            </a:r>
          </a:p>
          <a:p>
            <a:r>
              <a:rPr lang="sv-SE" sz="2000" dirty="0">
                <a:solidFill>
                  <a:schemeClr val="tx1"/>
                </a:solidFill>
              </a:rPr>
              <a:t>Stärka individers ställning i arbets- och samhällslivet </a:t>
            </a:r>
          </a:p>
          <a:p>
            <a:r>
              <a:rPr lang="sv-SE" sz="2000" dirty="0">
                <a:solidFill>
                  <a:schemeClr val="tx1"/>
                </a:solidFill>
              </a:rPr>
              <a:t>och tillgodose arbetslivets behov av kompetens.</a:t>
            </a:r>
          </a:p>
          <a:p>
            <a:endParaRPr lang="sv-SE" sz="2000" dirty="0">
              <a:solidFill>
                <a:schemeClr val="tx1"/>
              </a:solidFill>
            </a:endParaRPr>
          </a:p>
          <a:p>
            <a:r>
              <a:rPr lang="sv-SE" sz="2000" dirty="0">
                <a:solidFill>
                  <a:schemeClr val="tx1"/>
                </a:solidFill>
              </a:rPr>
              <a:t>Förebyggande insatser </a:t>
            </a:r>
          </a:p>
          <a:p>
            <a:r>
              <a:rPr lang="sv-SE" sz="2000" dirty="0">
                <a:solidFill>
                  <a:schemeClr val="tx1"/>
                </a:solidFill>
              </a:rPr>
              <a:t>Fondernas erfarenheter från stöd till uppsagda med kartläggning och vägledning.</a:t>
            </a:r>
          </a:p>
          <a:p>
            <a:endParaRPr lang="sv-SE" sz="1800" dirty="0"/>
          </a:p>
        </p:txBody>
      </p:sp>
      <p:pic>
        <p:nvPicPr>
          <p:cNvPr id="4" name="Bildobjekt 3" descr="En bild som visar clipart&#10;&#10;Automatiskt genererad beskrivning">
            <a:extLst>
              <a:ext uri="{FF2B5EF4-FFF2-40B4-BE49-F238E27FC236}">
                <a16:creationId xmlns:a16="http://schemas.microsoft.com/office/drawing/2014/main" id="{B4A2AA84-6C3B-40AF-81F6-FFC17F30896D}"/>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703184" y="0"/>
            <a:ext cx="5488816" cy="4383970"/>
          </a:xfrm>
          <a:prstGeom prst="rect">
            <a:avLst/>
          </a:prstGeom>
        </p:spPr>
      </p:pic>
    </p:spTree>
    <p:extLst>
      <p:ext uri="{BB962C8B-B14F-4D97-AF65-F5344CB8AC3E}">
        <p14:creationId xmlns:p14="http://schemas.microsoft.com/office/powerpoint/2010/main" val="15670788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tshållare för innehåll 2">
            <a:extLst>
              <a:ext uri="{FF2B5EF4-FFF2-40B4-BE49-F238E27FC236}">
                <a16:creationId xmlns:a16="http://schemas.microsoft.com/office/drawing/2014/main" id="{785667B8-5210-4305-A5E7-49A8248DFFE5}"/>
              </a:ext>
            </a:extLst>
          </p:cNvPr>
          <p:cNvSpPr>
            <a:spLocks noGrp="1"/>
          </p:cNvSpPr>
          <p:nvPr>
            <p:ph idx="1"/>
          </p:nvPr>
        </p:nvSpPr>
        <p:spPr/>
        <p:txBody>
          <a:bodyPr/>
          <a:lstStyle/>
          <a:p>
            <a:pPr marL="0" indent="0">
              <a:buNone/>
            </a:pPr>
            <a:r>
              <a:rPr lang="sv-SE" sz="1800" dirty="0"/>
              <a:t>Framtidens omställning</a:t>
            </a:r>
          </a:p>
        </p:txBody>
      </p:sp>
      <p:pic>
        <p:nvPicPr>
          <p:cNvPr id="4" name="Picture 2" descr="Trygghetsfondens logotyp">
            <a:extLst>
              <a:ext uri="{FF2B5EF4-FFF2-40B4-BE49-F238E27FC236}">
                <a16:creationId xmlns:a16="http://schemas.microsoft.com/office/drawing/2014/main" id="{1231C648-AE2F-47DB-8A38-F9EE0AFEBCB3}"/>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1044375" y="277128"/>
            <a:ext cx="1732382" cy="328874"/>
          </a:xfrm>
          <a:prstGeom prst="rect">
            <a:avLst/>
          </a:prstGeom>
          <a:noFill/>
          <a:extLst>
            <a:ext uri="{909E8E84-426E-40DD-AFC4-6F175D3DCCD1}">
              <a14:hiddenFill xmlns:a14="http://schemas.microsoft.com/office/drawing/2010/main">
                <a:solidFill>
                  <a:srgbClr val="FFFFFF"/>
                </a:solidFill>
              </a14:hiddenFill>
            </a:ext>
          </a:extLst>
        </p:spPr>
      </p:pic>
      <p:pic>
        <p:nvPicPr>
          <p:cNvPr id="5" name="Bildobjekt 4">
            <a:extLst>
              <a:ext uri="{FF2B5EF4-FFF2-40B4-BE49-F238E27FC236}">
                <a16:creationId xmlns:a16="http://schemas.microsoft.com/office/drawing/2014/main" id="{02E12C69-33CB-44D1-B6FD-0B8BE7D49D8A}"/>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0" y="0"/>
            <a:ext cx="12192000" cy="7031736"/>
          </a:xfrm>
          <a:prstGeom prst="rect">
            <a:avLst/>
          </a:prstGeom>
        </p:spPr>
      </p:pic>
    </p:spTree>
    <p:extLst>
      <p:ext uri="{BB962C8B-B14F-4D97-AF65-F5344CB8AC3E}">
        <p14:creationId xmlns:p14="http://schemas.microsoft.com/office/powerpoint/2010/main" val="553263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a:extLst>
              <a:ext uri="{FF2B5EF4-FFF2-40B4-BE49-F238E27FC236}">
                <a16:creationId xmlns:a16="http://schemas.microsoft.com/office/drawing/2014/main" id="{2B298110-6DBD-4FC0-A746-C483B1A39FC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DA6F32-A9B6-40E3-8F6A-B518FCF14CBD}" type="slidenum">
              <a:rPr kumimoji="0" lang="sv-SE" sz="1333" b="0" i="0" u="none" strike="noStrike" kern="1200" cap="none" spc="0" normalizeH="0" baseline="0" noProof="0" smtClean="0">
                <a:ln>
                  <a:noFill/>
                </a:ln>
                <a:solidFill>
                  <a:srgbClr val="000000">
                    <a:tint val="75000"/>
                  </a:srgb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sv-SE" sz="1333" b="0" i="0" u="none" strike="noStrike" kern="1200" cap="none" spc="0" normalizeH="0" baseline="0" noProof="0">
              <a:ln>
                <a:noFill/>
              </a:ln>
              <a:solidFill>
                <a:srgbClr val="000000">
                  <a:tint val="75000"/>
                </a:srgbClr>
              </a:solidFill>
              <a:effectLst/>
              <a:uLnTx/>
              <a:uFillTx/>
              <a:latin typeface="Calibri"/>
              <a:ea typeface="+mn-ea"/>
              <a:cs typeface="+mn-cs"/>
            </a:endParaRPr>
          </a:p>
        </p:txBody>
      </p:sp>
      <p:sp>
        <p:nvSpPr>
          <p:cNvPr id="10" name="textruta 9">
            <a:extLst>
              <a:ext uri="{FF2B5EF4-FFF2-40B4-BE49-F238E27FC236}">
                <a16:creationId xmlns:a16="http://schemas.microsoft.com/office/drawing/2014/main" id="{D1E83013-BB3A-49E3-9B91-0D1365E588FB}"/>
              </a:ext>
            </a:extLst>
          </p:cNvPr>
          <p:cNvSpPr txBox="1"/>
          <p:nvPr/>
        </p:nvSpPr>
        <p:spPr>
          <a:xfrm>
            <a:off x="1696824" y="1855530"/>
            <a:ext cx="8209175"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6000" b="0" i="0" u="none" strike="noStrike" kern="1200" cap="none" spc="0" normalizeH="0" baseline="0" noProof="0" dirty="0">
                <a:ln>
                  <a:noFill/>
                </a:ln>
                <a:solidFill>
                  <a:srgbClr val="22B2A6"/>
                </a:solidFill>
                <a:effectLst/>
                <a:uLnTx/>
                <a:uFillTx/>
                <a:latin typeface="Calibri Light"/>
                <a:ea typeface="+mn-ea"/>
                <a:cs typeface="+mn-cs"/>
              </a:rPr>
              <a:t>Vi öppnar möjligheter till fram­tidens arbetsliv för välfärdens medarbetare och arbetsgivare.</a:t>
            </a:r>
          </a:p>
        </p:txBody>
      </p:sp>
      <p:pic>
        <p:nvPicPr>
          <p:cNvPr id="11" name="Bildobjekt 10" descr="En bild som visar pil&#10;&#10;Automatiskt genererad beskrivning">
            <a:extLst>
              <a:ext uri="{FF2B5EF4-FFF2-40B4-BE49-F238E27FC236}">
                <a16:creationId xmlns:a16="http://schemas.microsoft.com/office/drawing/2014/main" id="{C8045AAF-DEB2-4F9E-A23B-568489AB1FC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227" y="1975404"/>
            <a:ext cx="903597" cy="510569"/>
          </a:xfrm>
          <a:prstGeom prst="rect">
            <a:avLst/>
          </a:prstGeom>
        </p:spPr>
      </p:pic>
      <p:pic>
        <p:nvPicPr>
          <p:cNvPr id="12" name="Bildobjekt 11" descr="En bild som visar pil&#10;&#10;Automatiskt genererad beskrivning">
            <a:extLst>
              <a:ext uri="{FF2B5EF4-FFF2-40B4-BE49-F238E27FC236}">
                <a16:creationId xmlns:a16="http://schemas.microsoft.com/office/drawing/2014/main" id="{D3CE113B-4062-4096-9CDB-5AA798380B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343" y="4814725"/>
            <a:ext cx="903597" cy="510569"/>
          </a:xfrm>
          <a:prstGeom prst="rect">
            <a:avLst/>
          </a:prstGeom>
        </p:spPr>
      </p:pic>
    </p:spTree>
    <p:extLst>
      <p:ext uri="{BB962C8B-B14F-4D97-AF65-F5344CB8AC3E}">
        <p14:creationId xmlns:p14="http://schemas.microsoft.com/office/powerpoint/2010/main" val="3332919316"/>
      </p:ext>
    </p:extLst>
  </p:cSld>
  <p:clrMapOvr>
    <a:masterClrMapping/>
  </p:clrMapOvr>
</p:sld>
</file>

<file path=ppt/theme/theme1.xml><?xml version="1.0" encoding="utf-8"?>
<a:theme xmlns:a="http://schemas.openxmlformats.org/drawingml/2006/main" name="Omställningsfonden">
  <a:themeElements>
    <a:clrScheme name="OM">
      <a:dk1>
        <a:srgbClr val="000000"/>
      </a:dk1>
      <a:lt1>
        <a:srgbClr val="FFFFFF"/>
      </a:lt1>
      <a:dk2>
        <a:srgbClr val="000000"/>
      </a:dk2>
      <a:lt2>
        <a:srgbClr val="FFFFFF"/>
      </a:lt2>
      <a:accent1>
        <a:srgbClr val="22B2A6"/>
      </a:accent1>
      <a:accent2>
        <a:srgbClr val="31287C"/>
      </a:accent2>
      <a:accent3>
        <a:srgbClr val="EA5045"/>
      </a:accent3>
      <a:accent4>
        <a:srgbClr val="EBD113"/>
      </a:accent4>
      <a:accent5>
        <a:srgbClr val="90A6AC"/>
      </a:accent5>
      <a:accent6>
        <a:srgbClr val="CBCBCB"/>
      </a:accent6>
      <a:hlink>
        <a:srgbClr val="00B9AA"/>
      </a:hlink>
      <a:folHlink>
        <a:srgbClr val="90A6AC"/>
      </a:folHlink>
    </a:clrScheme>
    <a:fontScheme name="Omställningsfonde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9747A791-5C06-4CBA-B273-98485A0C78F0}" vid="{934DF741-C112-4085-B2BD-FA88955A5F43}"/>
    </a:ext>
  </a:extLst>
</a:theme>
</file>

<file path=ppt/theme/theme2.xml><?xml version="1.0" encoding="utf-8"?>
<a:theme xmlns:a="http://schemas.openxmlformats.org/drawingml/2006/main" name="Mall_omstallningsfonden_med_exempel">
  <a:themeElements>
    <a:clrScheme name="OM">
      <a:dk1>
        <a:srgbClr val="000000"/>
      </a:dk1>
      <a:lt1>
        <a:srgbClr val="FFFFFF"/>
      </a:lt1>
      <a:dk2>
        <a:srgbClr val="000000"/>
      </a:dk2>
      <a:lt2>
        <a:srgbClr val="FFFFFF"/>
      </a:lt2>
      <a:accent1>
        <a:srgbClr val="22B2A6"/>
      </a:accent1>
      <a:accent2>
        <a:srgbClr val="31287C"/>
      </a:accent2>
      <a:accent3>
        <a:srgbClr val="EA5045"/>
      </a:accent3>
      <a:accent4>
        <a:srgbClr val="EBD113"/>
      </a:accent4>
      <a:accent5>
        <a:srgbClr val="90A6AC"/>
      </a:accent5>
      <a:accent6>
        <a:srgbClr val="CBCBCB"/>
      </a:accent6>
      <a:hlink>
        <a:srgbClr val="00B9AA"/>
      </a:hlink>
      <a:folHlink>
        <a:srgbClr val="90A6AC"/>
      </a:folHlink>
    </a:clrScheme>
    <a:fontScheme name="Omställningsfonden">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M grund Omställningsfonden" id="{203C1244-579B-487A-B32E-1FE708330418}" vid="{83BB01A1-7789-4814-8935-938C9765D493}"/>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D2A774B261B774982568B829A83430B" ma:contentTypeVersion="13" ma:contentTypeDescription="Skapa ett nytt dokument." ma:contentTypeScope="" ma:versionID="ee7abe915a2dec9277d406b368c88142">
  <xsd:schema xmlns:xsd="http://www.w3.org/2001/XMLSchema" xmlns:xs="http://www.w3.org/2001/XMLSchema" xmlns:p="http://schemas.microsoft.com/office/2006/metadata/properties" xmlns:ns3="04979a9a-aee9-41a5-87cf-8bf36d667ecf" xmlns:ns4="2aab2094-a88a-4456-8b70-6cf95a1e7cbe" targetNamespace="http://schemas.microsoft.com/office/2006/metadata/properties" ma:root="true" ma:fieldsID="ab1576aacb224d876fd17c9162eb0202" ns3:_="" ns4:_="">
    <xsd:import namespace="04979a9a-aee9-41a5-87cf-8bf36d667ecf"/>
    <xsd:import namespace="2aab2094-a88a-4456-8b70-6cf95a1e7cbe"/>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979a9a-aee9-41a5-87cf-8bf36d667e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aab2094-a88a-4456-8b70-6cf95a1e7cbe" elementFormDefault="qualified">
    <xsd:import namespace="http://schemas.microsoft.com/office/2006/documentManagement/types"/>
    <xsd:import namespace="http://schemas.microsoft.com/office/infopath/2007/PartnerControls"/>
    <xsd:element name="SharedWithUsers" ma:index="10"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Delat med information" ma:internalName="SharedWithDetails" ma:readOnly="true">
      <xsd:simpleType>
        <xsd:restriction base="dms:Note">
          <xsd:maxLength value="255"/>
        </xsd:restriction>
      </xsd:simpleType>
    </xsd:element>
    <xsd:element name="SharingHintHash" ma:index="12"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BA72128-D266-4524-83EF-2362B26D311D}">
  <ds:schemaRefs>
    <ds:schemaRef ds:uri="http://schemas.microsoft.com/sharepoint/v3/contenttype/forms"/>
  </ds:schemaRefs>
</ds:datastoreItem>
</file>

<file path=customXml/itemProps2.xml><?xml version="1.0" encoding="utf-8"?>
<ds:datastoreItem xmlns:ds="http://schemas.openxmlformats.org/officeDocument/2006/customXml" ds:itemID="{11560B43-D218-4A67-81BF-5F546A54E5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979a9a-aee9-41a5-87cf-8bf36d667ecf"/>
    <ds:schemaRef ds:uri="2aab2094-a88a-4456-8b70-6cf95a1e7c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C93B398-11B8-42D3-B7FA-AEA1DAE78AED}">
  <ds:schemaRefs>
    <ds:schemaRef ds:uri="04979a9a-aee9-41a5-87cf-8bf36d667ecf"/>
    <ds:schemaRef ds:uri="http://schemas.microsoft.com/office/2006/metadata/properties"/>
    <ds:schemaRef ds:uri="http://purl.org/dc/term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2aab2094-a88a-4456-8b70-6cf95a1e7cb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140</TotalTime>
  <Words>1146</Words>
  <Application>Microsoft Office PowerPoint</Application>
  <PresentationFormat>Bredbild</PresentationFormat>
  <Paragraphs>109</Paragraphs>
  <Slides>8</Slides>
  <Notes>8</Notes>
  <HiddenSlides>0</HiddenSlides>
  <MMClips>0</MMClips>
  <ScaleCrop>false</ScaleCrop>
  <HeadingPairs>
    <vt:vector size="6" baseType="variant">
      <vt:variant>
        <vt:lpstr>Använt teckensnitt</vt:lpstr>
      </vt:variant>
      <vt:variant>
        <vt:i4>3</vt:i4>
      </vt:variant>
      <vt:variant>
        <vt:lpstr>Tema</vt:lpstr>
      </vt:variant>
      <vt:variant>
        <vt:i4>2</vt:i4>
      </vt:variant>
      <vt:variant>
        <vt:lpstr>Bildrubriker</vt:lpstr>
      </vt:variant>
      <vt:variant>
        <vt:i4>8</vt:i4>
      </vt:variant>
    </vt:vector>
  </HeadingPairs>
  <TitlesOfParts>
    <vt:vector size="13" baseType="lpstr">
      <vt:lpstr>Arial</vt:lpstr>
      <vt:lpstr>Calibri</vt:lpstr>
      <vt:lpstr>Calibri Light</vt:lpstr>
      <vt:lpstr>Omställningsfonden</vt:lpstr>
      <vt:lpstr>Mall_omstallningsfonden_med_exempel</vt:lpstr>
      <vt:lpstr>Förebyggande insatser inom omställning  öppnar möjligheter till framtidens arbetsliv </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Förebyggande insatser inom omställning  öppnar möjligheter till framtidens arbetsliv</dc:title>
  <dc:creator>Eva Wikström</dc:creator>
  <cp:lastModifiedBy>Johan Frisö</cp:lastModifiedBy>
  <cp:revision>3</cp:revision>
  <dcterms:created xsi:type="dcterms:W3CDTF">2021-11-04T15:48:56Z</dcterms:created>
  <dcterms:modified xsi:type="dcterms:W3CDTF">2021-11-05T13:21:32Z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0x0101002D2A774B261B774982568B829A83430B</vt:lpwstr>
  </property>
</Properties>
</file>