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79" r:id="rId4"/>
    <p:sldId id="259" r:id="rId5"/>
    <p:sldId id="257" r:id="rId6"/>
    <p:sldId id="258" r:id="rId7"/>
    <p:sldId id="260" r:id="rId8"/>
    <p:sldId id="263" r:id="rId9"/>
    <p:sldId id="261" r:id="rId10"/>
  </p:sldIdLst>
  <p:sldSz cx="9144000" cy="5143500" type="screen16x9"/>
  <p:notesSz cx="6858000" cy="9144000"/>
  <p:defaultTextStyle>
    <a:defPPr>
      <a:defRPr lang="da-DK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604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2BD509-5173-4BC6-880E-7DB19963BCC3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BA22E963-E871-4687-B450-7AC455740E2C}">
      <dgm:prSet phldrT="[Text]"/>
      <dgm:spPr/>
      <dgm:t>
        <a:bodyPr/>
        <a:lstStyle/>
        <a:p>
          <a:r>
            <a:rPr lang="sv-SE"/>
            <a:t>Restaurangenheten</a:t>
          </a:r>
        </a:p>
      </dgm:t>
    </dgm:pt>
    <dgm:pt modelId="{7D55F775-D459-4F5A-8C87-95AF71FA74F4}" type="parTrans" cxnId="{3A85BA79-29D1-481F-BB80-4625645A4DD2}">
      <dgm:prSet/>
      <dgm:spPr/>
      <dgm:t>
        <a:bodyPr/>
        <a:lstStyle/>
        <a:p>
          <a:endParaRPr lang="sv-SE"/>
        </a:p>
      </dgm:t>
    </dgm:pt>
    <dgm:pt modelId="{C6B54252-2C9D-4E44-A07D-DA70C00BCB99}" type="sibTrans" cxnId="{3A85BA79-29D1-481F-BB80-4625645A4DD2}">
      <dgm:prSet/>
      <dgm:spPr/>
      <dgm:t>
        <a:bodyPr/>
        <a:lstStyle/>
        <a:p>
          <a:endParaRPr lang="sv-SE"/>
        </a:p>
      </dgm:t>
    </dgm:pt>
    <dgm:pt modelId="{06C1CCB4-AE78-4FF9-B98A-2B3B568B4D68}">
      <dgm:prSet phldrT="[Text]"/>
      <dgm:spPr/>
      <dgm:t>
        <a:bodyPr/>
        <a:lstStyle/>
        <a:p>
          <a:r>
            <a:rPr lang="sv-SE" dirty="0"/>
            <a:t>Köksmästare/arbetsledare</a:t>
          </a:r>
        </a:p>
      </dgm:t>
    </dgm:pt>
    <dgm:pt modelId="{0702E4DE-FCD7-4169-9C74-34A77F9D31DF}" type="parTrans" cxnId="{3CE67344-27F8-4C01-882E-8F38D0F8C345}">
      <dgm:prSet/>
      <dgm:spPr/>
      <dgm:t>
        <a:bodyPr/>
        <a:lstStyle/>
        <a:p>
          <a:endParaRPr lang="sv-SE"/>
        </a:p>
      </dgm:t>
    </dgm:pt>
    <dgm:pt modelId="{0FD34F2A-D65C-49AB-8ED6-BC6A1BAE0F48}" type="sibTrans" cxnId="{3CE67344-27F8-4C01-882E-8F38D0F8C345}">
      <dgm:prSet/>
      <dgm:spPr/>
      <dgm:t>
        <a:bodyPr/>
        <a:lstStyle/>
        <a:p>
          <a:endParaRPr lang="sv-SE"/>
        </a:p>
      </dgm:t>
    </dgm:pt>
    <dgm:pt modelId="{E4E24A30-930E-4750-9474-DC7F3CF8BD30}">
      <dgm:prSet phldrT="[Text]"/>
      <dgm:spPr/>
      <dgm:t>
        <a:bodyPr/>
        <a:lstStyle/>
        <a:p>
          <a:r>
            <a:rPr lang="sv-SE" dirty="0"/>
            <a:t>Kock </a:t>
          </a:r>
          <a:r>
            <a:rPr lang="sv-SE"/>
            <a:t>(VUC/OCN) </a:t>
          </a:r>
          <a:endParaRPr lang="sv-SE" dirty="0"/>
        </a:p>
      </dgm:t>
    </dgm:pt>
    <dgm:pt modelId="{8032E6B7-7AA4-49C2-8CD8-D43332642011}" type="parTrans" cxnId="{0A9C327E-491C-4DF0-9A28-92CA740A69BB}">
      <dgm:prSet/>
      <dgm:spPr/>
      <dgm:t>
        <a:bodyPr/>
        <a:lstStyle/>
        <a:p>
          <a:endParaRPr lang="sv-SE"/>
        </a:p>
      </dgm:t>
    </dgm:pt>
    <dgm:pt modelId="{C1CC186A-2387-4C5C-AB88-43A86AC2A253}" type="sibTrans" cxnId="{0A9C327E-491C-4DF0-9A28-92CA740A69BB}">
      <dgm:prSet/>
      <dgm:spPr/>
      <dgm:t>
        <a:bodyPr/>
        <a:lstStyle/>
        <a:p>
          <a:endParaRPr lang="sv-SE"/>
        </a:p>
      </dgm:t>
    </dgm:pt>
    <dgm:pt modelId="{2405FA4D-A1CA-4569-ACCB-0B1DDB1EDF66}">
      <dgm:prSet/>
      <dgm:spPr/>
      <dgm:t>
        <a:bodyPr/>
        <a:lstStyle/>
        <a:p>
          <a:r>
            <a:rPr lang="sv-SE" dirty="0"/>
            <a:t>Köks-/Restaurangbiträde (VUC/vikarie/OCN)</a:t>
          </a:r>
        </a:p>
      </dgm:t>
    </dgm:pt>
    <dgm:pt modelId="{8ADB13BC-D146-4C39-ACAE-882C9CE535BE}" type="parTrans" cxnId="{80E773B2-E4B1-4559-B33D-B6596233E5CC}">
      <dgm:prSet/>
      <dgm:spPr/>
      <dgm:t>
        <a:bodyPr/>
        <a:lstStyle/>
        <a:p>
          <a:endParaRPr lang="sv-SE"/>
        </a:p>
      </dgm:t>
    </dgm:pt>
    <dgm:pt modelId="{49CB72D4-E28F-473B-8D65-65911263A84F}" type="sibTrans" cxnId="{80E773B2-E4B1-4559-B33D-B6596233E5CC}">
      <dgm:prSet/>
      <dgm:spPr/>
      <dgm:t>
        <a:bodyPr/>
        <a:lstStyle/>
        <a:p>
          <a:endParaRPr lang="sv-SE"/>
        </a:p>
      </dgm:t>
    </dgm:pt>
    <dgm:pt modelId="{BCD93D25-818B-480D-9752-782CB4CB52D3}">
      <dgm:prSet/>
      <dgm:spPr/>
      <dgm:t>
        <a:bodyPr/>
        <a:lstStyle/>
        <a:p>
          <a:r>
            <a:rPr lang="sv-SE" dirty="0">
              <a:highlight>
                <a:srgbClr val="0000FF"/>
              </a:highlight>
            </a:rPr>
            <a:t>Insteg (AME/Restaurangenheten)</a:t>
          </a:r>
        </a:p>
      </dgm:t>
    </dgm:pt>
    <dgm:pt modelId="{7E584614-D60A-48B2-9232-72030645AF20}" type="parTrans" cxnId="{1BE1A604-04B8-4AE4-874E-5BAA610B20E4}">
      <dgm:prSet/>
      <dgm:spPr/>
      <dgm:t>
        <a:bodyPr/>
        <a:lstStyle/>
        <a:p>
          <a:endParaRPr lang="sv-SE"/>
        </a:p>
      </dgm:t>
    </dgm:pt>
    <dgm:pt modelId="{B418CD4A-0513-4B2C-A693-681DDFEDB7F7}" type="sibTrans" cxnId="{1BE1A604-04B8-4AE4-874E-5BAA610B20E4}">
      <dgm:prSet/>
      <dgm:spPr/>
      <dgm:t>
        <a:bodyPr/>
        <a:lstStyle/>
        <a:p>
          <a:endParaRPr lang="sv-SE"/>
        </a:p>
      </dgm:t>
    </dgm:pt>
    <dgm:pt modelId="{E963D7BA-D953-42E5-90EA-5EDE473800B8}" type="pres">
      <dgm:prSet presAssocID="{A62BD509-5173-4BC6-880E-7DB19963BCC3}" presName="theList" presStyleCnt="0">
        <dgm:presLayoutVars>
          <dgm:dir/>
          <dgm:animLvl val="lvl"/>
          <dgm:resizeHandles val="exact"/>
        </dgm:presLayoutVars>
      </dgm:prSet>
      <dgm:spPr/>
    </dgm:pt>
    <dgm:pt modelId="{E87BEF67-715E-4A85-A7E3-2015E13B8EFA}" type="pres">
      <dgm:prSet presAssocID="{BA22E963-E871-4687-B450-7AC455740E2C}" presName="compNode" presStyleCnt="0"/>
      <dgm:spPr/>
    </dgm:pt>
    <dgm:pt modelId="{252560A2-20B8-42DE-A801-A6BF55A72357}" type="pres">
      <dgm:prSet presAssocID="{BA22E963-E871-4687-B450-7AC455740E2C}" presName="aNode" presStyleLbl="bgShp" presStyleIdx="0" presStyleCnt="1"/>
      <dgm:spPr/>
    </dgm:pt>
    <dgm:pt modelId="{EED903DC-D993-401A-BD63-242583E3222E}" type="pres">
      <dgm:prSet presAssocID="{BA22E963-E871-4687-B450-7AC455740E2C}" presName="textNode" presStyleLbl="bgShp" presStyleIdx="0" presStyleCnt="1"/>
      <dgm:spPr/>
    </dgm:pt>
    <dgm:pt modelId="{C4D88CA8-C17A-45B4-BAC7-2C2368019061}" type="pres">
      <dgm:prSet presAssocID="{BA22E963-E871-4687-B450-7AC455740E2C}" presName="compChildNode" presStyleCnt="0"/>
      <dgm:spPr/>
    </dgm:pt>
    <dgm:pt modelId="{7FE28FC4-304E-4C65-9BB2-E1305FCE0F24}" type="pres">
      <dgm:prSet presAssocID="{BA22E963-E871-4687-B450-7AC455740E2C}" presName="theInnerList" presStyleCnt="0"/>
      <dgm:spPr/>
    </dgm:pt>
    <dgm:pt modelId="{B6F7479F-D6FB-4219-ABFA-8EE270190858}" type="pres">
      <dgm:prSet presAssocID="{06C1CCB4-AE78-4FF9-B98A-2B3B568B4D68}" presName="childNode" presStyleLbl="node1" presStyleIdx="0" presStyleCnt="4">
        <dgm:presLayoutVars>
          <dgm:bulletEnabled val="1"/>
        </dgm:presLayoutVars>
      </dgm:prSet>
      <dgm:spPr/>
    </dgm:pt>
    <dgm:pt modelId="{303FB946-DF7C-4809-B46B-4EC2E8774B76}" type="pres">
      <dgm:prSet presAssocID="{06C1CCB4-AE78-4FF9-B98A-2B3B568B4D68}" presName="aSpace2" presStyleCnt="0"/>
      <dgm:spPr/>
    </dgm:pt>
    <dgm:pt modelId="{77985688-6D9D-44DB-97D2-74ECBCDA0202}" type="pres">
      <dgm:prSet presAssocID="{E4E24A30-930E-4750-9474-DC7F3CF8BD30}" presName="childNode" presStyleLbl="node1" presStyleIdx="1" presStyleCnt="4">
        <dgm:presLayoutVars>
          <dgm:bulletEnabled val="1"/>
        </dgm:presLayoutVars>
      </dgm:prSet>
      <dgm:spPr/>
    </dgm:pt>
    <dgm:pt modelId="{D0900172-BBFE-41E8-9524-79B2F7B23498}" type="pres">
      <dgm:prSet presAssocID="{E4E24A30-930E-4750-9474-DC7F3CF8BD30}" presName="aSpace2" presStyleCnt="0"/>
      <dgm:spPr/>
    </dgm:pt>
    <dgm:pt modelId="{71923566-CD5C-4422-A660-6365FF391EC1}" type="pres">
      <dgm:prSet presAssocID="{2405FA4D-A1CA-4569-ACCB-0B1DDB1EDF66}" presName="childNode" presStyleLbl="node1" presStyleIdx="2" presStyleCnt="4">
        <dgm:presLayoutVars>
          <dgm:bulletEnabled val="1"/>
        </dgm:presLayoutVars>
      </dgm:prSet>
      <dgm:spPr/>
    </dgm:pt>
    <dgm:pt modelId="{C06BCFDB-5EC0-4C99-B9CE-FD6B9288C8DC}" type="pres">
      <dgm:prSet presAssocID="{2405FA4D-A1CA-4569-ACCB-0B1DDB1EDF66}" presName="aSpace2" presStyleCnt="0"/>
      <dgm:spPr/>
    </dgm:pt>
    <dgm:pt modelId="{25F78FC5-A5ED-4CEF-BC45-85F1FAC48C2A}" type="pres">
      <dgm:prSet presAssocID="{BCD93D25-818B-480D-9752-782CB4CB52D3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1BE1A604-04B8-4AE4-874E-5BAA610B20E4}" srcId="{BA22E963-E871-4687-B450-7AC455740E2C}" destId="{BCD93D25-818B-480D-9752-782CB4CB52D3}" srcOrd="3" destOrd="0" parTransId="{7E584614-D60A-48B2-9232-72030645AF20}" sibTransId="{B418CD4A-0513-4B2C-A693-681DDFEDB7F7}"/>
    <dgm:cxn modelId="{3CE67344-27F8-4C01-882E-8F38D0F8C345}" srcId="{BA22E963-E871-4687-B450-7AC455740E2C}" destId="{06C1CCB4-AE78-4FF9-B98A-2B3B568B4D68}" srcOrd="0" destOrd="0" parTransId="{0702E4DE-FCD7-4169-9C74-34A77F9D31DF}" sibTransId="{0FD34F2A-D65C-49AB-8ED6-BC6A1BAE0F48}"/>
    <dgm:cxn modelId="{5766DB74-3955-4D8B-85A7-6F6A5219B524}" type="presOf" srcId="{BA22E963-E871-4687-B450-7AC455740E2C}" destId="{EED903DC-D993-401A-BD63-242583E3222E}" srcOrd="1" destOrd="0" presId="urn:microsoft.com/office/officeart/2005/8/layout/lProcess2"/>
    <dgm:cxn modelId="{3A85BA79-29D1-481F-BB80-4625645A4DD2}" srcId="{A62BD509-5173-4BC6-880E-7DB19963BCC3}" destId="{BA22E963-E871-4687-B450-7AC455740E2C}" srcOrd="0" destOrd="0" parTransId="{7D55F775-D459-4F5A-8C87-95AF71FA74F4}" sibTransId="{C6B54252-2C9D-4E44-A07D-DA70C00BCB99}"/>
    <dgm:cxn modelId="{DC0EEC59-6B15-4B69-A9AA-EF6953B3DF25}" type="presOf" srcId="{A62BD509-5173-4BC6-880E-7DB19963BCC3}" destId="{E963D7BA-D953-42E5-90EA-5EDE473800B8}" srcOrd="0" destOrd="0" presId="urn:microsoft.com/office/officeart/2005/8/layout/lProcess2"/>
    <dgm:cxn modelId="{0A9C327E-491C-4DF0-9A28-92CA740A69BB}" srcId="{BA22E963-E871-4687-B450-7AC455740E2C}" destId="{E4E24A30-930E-4750-9474-DC7F3CF8BD30}" srcOrd="1" destOrd="0" parTransId="{8032E6B7-7AA4-49C2-8CD8-D43332642011}" sibTransId="{C1CC186A-2387-4C5C-AB88-43A86AC2A253}"/>
    <dgm:cxn modelId="{F9CF5D83-E996-44F5-9D1E-2C4E815A0E0D}" type="presOf" srcId="{E4E24A30-930E-4750-9474-DC7F3CF8BD30}" destId="{77985688-6D9D-44DB-97D2-74ECBCDA0202}" srcOrd="0" destOrd="0" presId="urn:microsoft.com/office/officeart/2005/8/layout/lProcess2"/>
    <dgm:cxn modelId="{80E773B2-E4B1-4559-B33D-B6596233E5CC}" srcId="{BA22E963-E871-4687-B450-7AC455740E2C}" destId="{2405FA4D-A1CA-4569-ACCB-0B1DDB1EDF66}" srcOrd="2" destOrd="0" parTransId="{8ADB13BC-D146-4C39-ACAE-882C9CE535BE}" sibTransId="{49CB72D4-E28F-473B-8D65-65911263A84F}"/>
    <dgm:cxn modelId="{E21C1FC3-641B-4C29-A002-172A13B622FD}" type="presOf" srcId="{BA22E963-E871-4687-B450-7AC455740E2C}" destId="{252560A2-20B8-42DE-A801-A6BF55A72357}" srcOrd="0" destOrd="0" presId="urn:microsoft.com/office/officeart/2005/8/layout/lProcess2"/>
    <dgm:cxn modelId="{9495CBC3-2491-4308-AAE0-0E91477C6A02}" type="presOf" srcId="{2405FA4D-A1CA-4569-ACCB-0B1DDB1EDF66}" destId="{71923566-CD5C-4422-A660-6365FF391EC1}" srcOrd="0" destOrd="0" presId="urn:microsoft.com/office/officeart/2005/8/layout/lProcess2"/>
    <dgm:cxn modelId="{219794CC-DB89-4E93-8703-89BC1CE505D8}" type="presOf" srcId="{BCD93D25-818B-480D-9752-782CB4CB52D3}" destId="{25F78FC5-A5ED-4CEF-BC45-85F1FAC48C2A}" srcOrd="0" destOrd="0" presId="urn:microsoft.com/office/officeart/2005/8/layout/lProcess2"/>
    <dgm:cxn modelId="{FC16DFE0-B629-4072-B3BD-3A143CE6EDDD}" type="presOf" srcId="{06C1CCB4-AE78-4FF9-B98A-2B3B568B4D68}" destId="{B6F7479F-D6FB-4219-ABFA-8EE270190858}" srcOrd="0" destOrd="0" presId="urn:microsoft.com/office/officeart/2005/8/layout/lProcess2"/>
    <dgm:cxn modelId="{02457112-704A-4589-9F7C-C108DE25B57B}" type="presParOf" srcId="{E963D7BA-D953-42E5-90EA-5EDE473800B8}" destId="{E87BEF67-715E-4A85-A7E3-2015E13B8EFA}" srcOrd="0" destOrd="0" presId="urn:microsoft.com/office/officeart/2005/8/layout/lProcess2"/>
    <dgm:cxn modelId="{DB518751-3147-4B24-B60C-0CD65731B503}" type="presParOf" srcId="{E87BEF67-715E-4A85-A7E3-2015E13B8EFA}" destId="{252560A2-20B8-42DE-A801-A6BF55A72357}" srcOrd="0" destOrd="0" presId="urn:microsoft.com/office/officeart/2005/8/layout/lProcess2"/>
    <dgm:cxn modelId="{E0F7A1D9-6346-46E5-A883-0198E63B1560}" type="presParOf" srcId="{E87BEF67-715E-4A85-A7E3-2015E13B8EFA}" destId="{EED903DC-D993-401A-BD63-242583E3222E}" srcOrd="1" destOrd="0" presId="urn:microsoft.com/office/officeart/2005/8/layout/lProcess2"/>
    <dgm:cxn modelId="{CAEED9A8-00C4-418D-957E-1EE2E80E5E1E}" type="presParOf" srcId="{E87BEF67-715E-4A85-A7E3-2015E13B8EFA}" destId="{C4D88CA8-C17A-45B4-BAC7-2C2368019061}" srcOrd="2" destOrd="0" presId="urn:microsoft.com/office/officeart/2005/8/layout/lProcess2"/>
    <dgm:cxn modelId="{93D9FA1A-1E1F-4C76-A1D1-A23F0D43B9E1}" type="presParOf" srcId="{C4D88CA8-C17A-45B4-BAC7-2C2368019061}" destId="{7FE28FC4-304E-4C65-9BB2-E1305FCE0F24}" srcOrd="0" destOrd="0" presId="urn:microsoft.com/office/officeart/2005/8/layout/lProcess2"/>
    <dgm:cxn modelId="{86328255-5B4B-4A7A-9782-F6B6C455CA1A}" type="presParOf" srcId="{7FE28FC4-304E-4C65-9BB2-E1305FCE0F24}" destId="{B6F7479F-D6FB-4219-ABFA-8EE270190858}" srcOrd="0" destOrd="0" presId="urn:microsoft.com/office/officeart/2005/8/layout/lProcess2"/>
    <dgm:cxn modelId="{2CD70068-CEF0-4786-A305-542C0E2A15BE}" type="presParOf" srcId="{7FE28FC4-304E-4C65-9BB2-E1305FCE0F24}" destId="{303FB946-DF7C-4809-B46B-4EC2E8774B76}" srcOrd="1" destOrd="0" presId="urn:microsoft.com/office/officeart/2005/8/layout/lProcess2"/>
    <dgm:cxn modelId="{F5B88E36-253D-4752-8678-55E15A5D58A0}" type="presParOf" srcId="{7FE28FC4-304E-4C65-9BB2-E1305FCE0F24}" destId="{77985688-6D9D-44DB-97D2-74ECBCDA0202}" srcOrd="2" destOrd="0" presId="urn:microsoft.com/office/officeart/2005/8/layout/lProcess2"/>
    <dgm:cxn modelId="{3A77E69A-0CC5-4D94-8161-A4885CBA8A30}" type="presParOf" srcId="{7FE28FC4-304E-4C65-9BB2-E1305FCE0F24}" destId="{D0900172-BBFE-41E8-9524-79B2F7B23498}" srcOrd="3" destOrd="0" presId="urn:microsoft.com/office/officeart/2005/8/layout/lProcess2"/>
    <dgm:cxn modelId="{56E0F21E-2512-4855-ADA2-198FFB823DC0}" type="presParOf" srcId="{7FE28FC4-304E-4C65-9BB2-E1305FCE0F24}" destId="{71923566-CD5C-4422-A660-6365FF391EC1}" srcOrd="4" destOrd="0" presId="urn:microsoft.com/office/officeart/2005/8/layout/lProcess2"/>
    <dgm:cxn modelId="{2667E261-4695-4E97-8875-A5BF10241C62}" type="presParOf" srcId="{7FE28FC4-304E-4C65-9BB2-E1305FCE0F24}" destId="{C06BCFDB-5EC0-4C99-B9CE-FD6B9288C8DC}" srcOrd="5" destOrd="0" presId="urn:microsoft.com/office/officeart/2005/8/layout/lProcess2"/>
    <dgm:cxn modelId="{9A2F7B32-BD68-4C94-A340-EA6B2D5FE160}" type="presParOf" srcId="{7FE28FC4-304E-4C65-9BB2-E1305FCE0F24}" destId="{25F78FC5-A5ED-4CEF-BC45-85F1FAC48C2A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2BD509-5173-4BC6-880E-7DB19963BCC3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BA22E963-E871-4687-B450-7AC455740E2C}">
      <dgm:prSet phldrT="[Text]"/>
      <dgm:spPr/>
      <dgm:t>
        <a:bodyPr/>
        <a:lstStyle/>
        <a:p>
          <a:r>
            <a:rPr lang="sv-SE" dirty="0"/>
            <a:t>Arbetssökande</a:t>
          </a:r>
        </a:p>
      </dgm:t>
    </dgm:pt>
    <dgm:pt modelId="{7D55F775-D459-4F5A-8C87-95AF71FA74F4}" type="parTrans" cxnId="{3A85BA79-29D1-481F-BB80-4625645A4DD2}">
      <dgm:prSet/>
      <dgm:spPr/>
      <dgm:t>
        <a:bodyPr/>
        <a:lstStyle/>
        <a:p>
          <a:endParaRPr lang="sv-SE"/>
        </a:p>
      </dgm:t>
    </dgm:pt>
    <dgm:pt modelId="{C6B54252-2C9D-4E44-A07D-DA70C00BCB99}" type="sibTrans" cxnId="{3A85BA79-29D1-481F-BB80-4625645A4DD2}">
      <dgm:prSet/>
      <dgm:spPr/>
      <dgm:t>
        <a:bodyPr/>
        <a:lstStyle/>
        <a:p>
          <a:endParaRPr lang="sv-SE"/>
        </a:p>
      </dgm:t>
    </dgm:pt>
    <dgm:pt modelId="{06C1CCB4-AE78-4FF9-B98A-2B3B568B4D68}">
      <dgm:prSet phldrT="[Text]"/>
      <dgm:spPr/>
      <dgm:t>
        <a:bodyPr/>
        <a:lstStyle/>
        <a:p>
          <a:r>
            <a:rPr lang="sv-SE"/>
            <a:t>Får kompetenser erkända</a:t>
          </a:r>
        </a:p>
      </dgm:t>
    </dgm:pt>
    <dgm:pt modelId="{0702E4DE-FCD7-4169-9C74-34A77F9D31DF}" type="parTrans" cxnId="{3CE67344-27F8-4C01-882E-8F38D0F8C345}">
      <dgm:prSet/>
      <dgm:spPr/>
      <dgm:t>
        <a:bodyPr/>
        <a:lstStyle/>
        <a:p>
          <a:endParaRPr lang="sv-SE"/>
        </a:p>
      </dgm:t>
    </dgm:pt>
    <dgm:pt modelId="{0FD34F2A-D65C-49AB-8ED6-BC6A1BAE0F48}" type="sibTrans" cxnId="{3CE67344-27F8-4C01-882E-8F38D0F8C345}">
      <dgm:prSet/>
      <dgm:spPr/>
      <dgm:t>
        <a:bodyPr/>
        <a:lstStyle/>
        <a:p>
          <a:endParaRPr lang="sv-SE"/>
        </a:p>
      </dgm:t>
    </dgm:pt>
    <dgm:pt modelId="{E4E24A30-930E-4750-9474-DC7F3CF8BD30}">
      <dgm:prSet phldrT="[Text]"/>
      <dgm:spPr/>
      <dgm:t>
        <a:bodyPr/>
        <a:lstStyle/>
        <a:p>
          <a:r>
            <a:rPr lang="sv-SE"/>
            <a:t>Ökat självförtroende</a:t>
          </a:r>
        </a:p>
      </dgm:t>
    </dgm:pt>
    <dgm:pt modelId="{8032E6B7-7AA4-49C2-8CD8-D43332642011}" type="parTrans" cxnId="{0A9C327E-491C-4DF0-9A28-92CA740A69BB}">
      <dgm:prSet/>
      <dgm:spPr/>
      <dgm:t>
        <a:bodyPr/>
        <a:lstStyle/>
        <a:p>
          <a:endParaRPr lang="sv-SE"/>
        </a:p>
      </dgm:t>
    </dgm:pt>
    <dgm:pt modelId="{C1CC186A-2387-4C5C-AB88-43A86AC2A253}" type="sibTrans" cxnId="{0A9C327E-491C-4DF0-9A28-92CA740A69BB}">
      <dgm:prSet/>
      <dgm:spPr/>
      <dgm:t>
        <a:bodyPr/>
        <a:lstStyle/>
        <a:p>
          <a:endParaRPr lang="sv-SE"/>
        </a:p>
      </dgm:t>
    </dgm:pt>
    <dgm:pt modelId="{2405FA4D-A1CA-4569-ACCB-0B1DDB1EDF66}">
      <dgm:prSet/>
      <dgm:spPr/>
      <dgm:t>
        <a:bodyPr/>
        <a:lstStyle/>
        <a:p>
          <a:r>
            <a:rPr lang="sv-SE"/>
            <a:t>Tydlig struktur i lärandet</a:t>
          </a:r>
        </a:p>
      </dgm:t>
    </dgm:pt>
    <dgm:pt modelId="{8ADB13BC-D146-4C39-ACAE-882C9CE535BE}" type="parTrans" cxnId="{80E773B2-E4B1-4559-B33D-B6596233E5CC}">
      <dgm:prSet/>
      <dgm:spPr/>
      <dgm:t>
        <a:bodyPr/>
        <a:lstStyle/>
        <a:p>
          <a:endParaRPr lang="sv-SE"/>
        </a:p>
      </dgm:t>
    </dgm:pt>
    <dgm:pt modelId="{49CB72D4-E28F-473B-8D65-65911263A84F}" type="sibTrans" cxnId="{80E773B2-E4B1-4559-B33D-B6596233E5CC}">
      <dgm:prSet/>
      <dgm:spPr/>
      <dgm:t>
        <a:bodyPr/>
        <a:lstStyle/>
        <a:p>
          <a:endParaRPr lang="sv-SE"/>
        </a:p>
      </dgm:t>
    </dgm:pt>
    <dgm:pt modelId="{BCD93D25-818B-480D-9752-782CB4CB52D3}">
      <dgm:prSet/>
      <dgm:spPr/>
      <dgm:t>
        <a:bodyPr/>
        <a:lstStyle/>
        <a:p>
          <a:r>
            <a:rPr lang="sv-SE" dirty="0"/>
            <a:t>Målbild och process</a:t>
          </a:r>
        </a:p>
      </dgm:t>
    </dgm:pt>
    <dgm:pt modelId="{B418CD4A-0513-4B2C-A693-681DDFEDB7F7}" type="sibTrans" cxnId="{1BE1A604-04B8-4AE4-874E-5BAA610B20E4}">
      <dgm:prSet/>
      <dgm:spPr/>
      <dgm:t>
        <a:bodyPr/>
        <a:lstStyle/>
        <a:p>
          <a:endParaRPr lang="sv-SE"/>
        </a:p>
      </dgm:t>
    </dgm:pt>
    <dgm:pt modelId="{7E584614-D60A-48B2-9232-72030645AF20}" type="parTrans" cxnId="{1BE1A604-04B8-4AE4-874E-5BAA610B20E4}">
      <dgm:prSet/>
      <dgm:spPr/>
      <dgm:t>
        <a:bodyPr/>
        <a:lstStyle/>
        <a:p>
          <a:endParaRPr lang="sv-SE"/>
        </a:p>
      </dgm:t>
    </dgm:pt>
    <dgm:pt modelId="{E963D7BA-D953-42E5-90EA-5EDE473800B8}" type="pres">
      <dgm:prSet presAssocID="{A62BD509-5173-4BC6-880E-7DB19963BCC3}" presName="theList" presStyleCnt="0">
        <dgm:presLayoutVars>
          <dgm:dir/>
          <dgm:animLvl val="lvl"/>
          <dgm:resizeHandles val="exact"/>
        </dgm:presLayoutVars>
      </dgm:prSet>
      <dgm:spPr/>
    </dgm:pt>
    <dgm:pt modelId="{E87BEF67-715E-4A85-A7E3-2015E13B8EFA}" type="pres">
      <dgm:prSet presAssocID="{BA22E963-E871-4687-B450-7AC455740E2C}" presName="compNode" presStyleCnt="0"/>
      <dgm:spPr/>
    </dgm:pt>
    <dgm:pt modelId="{252560A2-20B8-42DE-A801-A6BF55A72357}" type="pres">
      <dgm:prSet presAssocID="{BA22E963-E871-4687-B450-7AC455740E2C}" presName="aNode" presStyleLbl="bgShp" presStyleIdx="0" presStyleCnt="1" custLinFactNeighborX="-2490"/>
      <dgm:spPr/>
    </dgm:pt>
    <dgm:pt modelId="{EED903DC-D993-401A-BD63-242583E3222E}" type="pres">
      <dgm:prSet presAssocID="{BA22E963-E871-4687-B450-7AC455740E2C}" presName="textNode" presStyleLbl="bgShp" presStyleIdx="0" presStyleCnt="1"/>
      <dgm:spPr/>
    </dgm:pt>
    <dgm:pt modelId="{C4D88CA8-C17A-45B4-BAC7-2C2368019061}" type="pres">
      <dgm:prSet presAssocID="{BA22E963-E871-4687-B450-7AC455740E2C}" presName="compChildNode" presStyleCnt="0"/>
      <dgm:spPr/>
    </dgm:pt>
    <dgm:pt modelId="{7FE28FC4-304E-4C65-9BB2-E1305FCE0F24}" type="pres">
      <dgm:prSet presAssocID="{BA22E963-E871-4687-B450-7AC455740E2C}" presName="theInnerList" presStyleCnt="0"/>
      <dgm:spPr/>
    </dgm:pt>
    <dgm:pt modelId="{B6F7479F-D6FB-4219-ABFA-8EE270190858}" type="pres">
      <dgm:prSet presAssocID="{06C1CCB4-AE78-4FF9-B98A-2B3B568B4D68}" presName="childNode" presStyleLbl="node1" presStyleIdx="0" presStyleCnt="4">
        <dgm:presLayoutVars>
          <dgm:bulletEnabled val="1"/>
        </dgm:presLayoutVars>
      </dgm:prSet>
      <dgm:spPr/>
    </dgm:pt>
    <dgm:pt modelId="{303FB946-DF7C-4809-B46B-4EC2E8774B76}" type="pres">
      <dgm:prSet presAssocID="{06C1CCB4-AE78-4FF9-B98A-2B3B568B4D68}" presName="aSpace2" presStyleCnt="0"/>
      <dgm:spPr/>
    </dgm:pt>
    <dgm:pt modelId="{77985688-6D9D-44DB-97D2-74ECBCDA0202}" type="pres">
      <dgm:prSet presAssocID="{E4E24A30-930E-4750-9474-DC7F3CF8BD30}" presName="childNode" presStyleLbl="node1" presStyleIdx="1" presStyleCnt="4">
        <dgm:presLayoutVars>
          <dgm:bulletEnabled val="1"/>
        </dgm:presLayoutVars>
      </dgm:prSet>
      <dgm:spPr/>
    </dgm:pt>
    <dgm:pt modelId="{D0900172-BBFE-41E8-9524-79B2F7B23498}" type="pres">
      <dgm:prSet presAssocID="{E4E24A30-930E-4750-9474-DC7F3CF8BD30}" presName="aSpace2" presStyleCnt="0"/>
      <dgm:spPr/>
    </dgm:pt>
    <dgm:pt modelId="{71923566-CD5C-4422-A660-6365FF391EC1}" type="pres">
      <dgm:prSet presAssocID="{2405FA4D-A1CA-4569-ACCB-0B1DDB1EDF66}" presName="childNode" presStyleLbl="node1" presStyleIdx="2" presStyleCnt="4">
        <dgm:presLayoutVars>
          <dgm:bulletEnabled val="1"/>
        </dgm:presLayoutVars>
      </dgm:prSet>
      <dgm:spPr/>
    </dgm:pt>
    <dgm:pt modelId="{C06BCFDB-5EC0-4C99-B9CE-FD6B9288C8DC}" type="pres">
      <dgm:prSet presAssocID="{2405FA4D-A1CA-4569-ACCB-0B1DDB1EDF66}" presName="aSpace2" presStyleCnt="0"/>
      <dgm:spPr/>
    </dgm:pt>
    <dgm:pt modelId="{25F78FC5-A5ED-4CEF-BC45-85F1FAC48C2A}" type="pres">
      <dgm:prSet presAssocID="{BCD93D25-818B-480D-9752-782CB4CB52D3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1BE1A604-04B8-4AE4-874E-5BAA610B20E4}" srcId="{BA22E963-E871-4687-B450-7AC455740E2C}" destId="{BCD93D25-818B-480D-9752-782CB4CB52D3}" srcOrd="3" destOrd="0" parTransId="{7E584614-D60A-48B2-9232-72030645AF20}" sibTransId="{B418CD4A-0513-4B2C-A693-681DDFEDB7F7}"/>
    <dgm:cxn modelId="{3CE67344-27F8-4C01-882E-8F38D0F8C345}" srcId="{BA22E963-E871-4687-B450-7AC455740E2C}" destId="{06C1CCB4-AE78-4FF9-B98A-2B3B568B4D68}" srcOrd="0" destOrd="0" parTransId="{0702E4DE-FCD7-4169-9C74-34A77F9D31DF}" sibTransId="{0FD34F2A-D65C-49AB-8ED6-BC6A1BAE0F48}"/>
    <dgm:cxn modelId="{5766DB74-3955-4D8B-85A7-6F6A5219B524}" type="presOf" srcId="{BA22E963-E871-4687-B450-7AC455740E2C}" destId="{EED903DC-D993-401A-BD63-242583E3222E}" srcOrd="1" destOrd="0" presId="urn:microsoft.com/office/officeart/2005/8/layout/lProcess2"/>
    <dgm:cxn modelId="{3A85BA79-29D1-481F-BB80-4625645A4DD2}" srcId="{A62BD509-5173-4BC6-880E-7DB19963BCC3}" destId="{BA22E963-E871-4687-B450-7AC455740E2C}" srcOrd="0" destOrd="0" parTransId="{7D55F775-D459-4F5A-8C87-95AF71FA74F4}" sibTransId="{C6B54252-2C9D-4E44-A07D-DA70C00BCB99}"/>
    <dgm:cxn modelId="{DC0EEC59-6B15-4B69-A9AA-EF6953B3DF25}" type="presOf" srcId="{A62BD509-5173-4BC6-880E-7DB19963BCC3}" destId="{E963D7BA-D953-42E5-90EA-5EDE473800B8}" srcOrd="0" destOrd="0" presId="urn:microsoft.com/office/officeart/2005/8/layout/lProcess2"/>
    <dgm:cxn modelId="{0A9C327E-491C-4DF0-9A28-92CA740A69BB}" srcId="{BA22E963-E871-4687-B450-7AC455740E2C}" destId="{E4E24A30-930E-4750-9474-DC7F3CF8BD30}" srcOrd="1" destOrd="0" parTransId="{8032E6B7-7AA4-49C2-8CD8-D43332642011}" sibTransId="{C1CC186A-2387-4C5C-AB88-43A86AC2A253}"/>
    <dgm:cxn modelId="{F9CF5D83-E996-44F5-9D1E-2C4E815A0E0D}" type="presOf" srcId="{E4E24A30-930E-4750-9474-DC7F3CF8BD30}" destId="{77985688-6D9D-44DB-97D2-74ECBCDA0202}" srcOrd="0" destOrd="0" presId="urn:microsoft.com/office/officeart/2005/8/layout/lProcess2"/>
    <dgm:cxn modelId="{80E773B2-E4B1-4559-B33D-B6596233E5CC}" srcId="{BA22E963-E871-4687-B450-7AC455740E2C}" destId="{2405FA4D-A1CA-4569-ACCB-0B1DDB1EDF66}" srcOrd="2" destOrd="0" parTransId="{8ADB13BC-D146-4C39-ACAE-882C9CE535BE}" sibTransId="{49CB72D4-E28F-473B-8D65-65911263A84F}"/>
    <dgm:cxn modelId="{E21C1FC3-641B-4C29-A002-172A13B622FD}" type="presOf" srcId="{BA22E963-E871-4687-B450-7AC455740E2C}" destId="{252560A2-20B8-42DE-A801-A6BF55A72357}" srcOrd="0" destOrd="0" presId="urn:microsoft.com/office/officeart/2005/8/layout/lProcess2"/>
    <dgm:cxn modelId="{9495CBC3-2491-4308-AAE0-0E91477C6A02}" type="presOf" srcId="{2405FA4D-A1CA-4569-ACCB-0B1DDB1EDF66}" destId="{71923566-CD5C-4422-A660-6365FF391EC1}" srcOrd="0" destOrd="0" presId="urn:microsoft.com/office/officeart/2005/8/layout/lProcess2"/>
    <dgm:cxn modelId="{219794CC-DB89-4E93-8703-89BC1CE505D8}" type="presOf" srcId="{BCD93D25-818B-480D-9752-782CB4CB52D3}" destId="{25F78FC5-A5ED-4CEF-BC45-85F1FAC48C2A}" srcOrd="0" destOrd="0" presId="urn:microsoft.com/office/officeart/2005/8/layout/lProcess2"/>
    <dgm:cxn modelId="{FC16DFE0-B629-4072-B3BD-3A143CE6EDDD}" type="presOf" srcId="{06C1CCB4-AE78-4FF9-B98A-2B3B568B4D68}" destId="{B6F7479F-D6FB-4219-ABFA-8EE270190858}" srcOrd="0" destOrd="0" presId="urn:microsoft.com/office/officeart/2005/8/layout/lProcess2"/>
    <dgm:cxn modelId="{02457112-704A-4589-9F7C-C108DE25B57B}" type="presParOf" srcId="{E963D7BA-D953-42E5-90EA-5EDE473800B8}" destId="{E87BEF67-715E-4A85-A7E3-2015E13B8EFA}" srcOrd="0" destOrd="0" presId="urn:microsoft.com/office/officeart/2005/8/layout/lProcess2"/>
    <dgm:cxn modelId="{DB518751-3147-4B24-B60C-0CD65731B503}" type="presParOf" srcId="{E87BEF67-715E-4A85-A7E3-2015E13B8EFA}" destId="{252560A2-20B8-42DE-A801-A6BF55A72357}" srcOrd="0" destOrd="0" presId="urn:microsoft.com/office/officeart/2005/8/layout/lProcess2"/>
    <dgm:cxn modelId="{E0F7A1D9-6346-46E5-A883-0198E63B1560}" type="presParOf" srcId="{E87BEF67-715E-4A85-A7E3-2015E13B8EFA}" destId="{EED903DC-D993-401A-BD63-242583E3222E}" srcOrd="1" destOrd="0" presId="urn:microsoft.com/office/officeart/2005/8/layout/lProcess2"/>
    <dgm:cxn modelId="{CAEED9A8-00C4-418D-957E-1EE2E80E5E1E}" type="presParOf" srcId="{E87BEF67-715E-4A85-A7E3-2015E13B8EFA}" destId="{C4D88CA8-C17A-45B4-BAC7-2C2368019061}" srcOrd="2" destOrd="0" presId="urn:microsoft.com/office/officeart/2005/8/layout/lProcess2"/>
    <dgm:cxn modelId="{93D9FA1A-1E1F-4C76-A1D1-A23F0D43B9E1}" type="presParOf" srcId="{C4D88CA8-C17A-45B4-BAC7-2C2368019061}" destId="{7FE28FC4-304E-4C65-9BB2-E1305FCE0F24}" srcOrd="0" destOrd="0" presId="urn:microsoft.com/office/officeart/2005/8/layout/lProcess2"/>
    <dgm:cxn modelId="{86328255-5B4B-4A7A-9782-F6B6C455CA1A}" type="presParOf" srcId="{7FE28FC4-304E-4C65-9BB2-E1305FCE0F24}" destId="{B6F7479F-D6FB-4219-ABFA-8EE270190858}" srcOrd="0" destOrd="0" presId="urn:microsoft.com/office/officeart/2005/8/layout/lProcess2"/>
    <dgm:cxn modelId="{2CD70068-CEF0-4786-A305-542C0E2A15BE}" type="presParOf" srcId="{7FE28FC4-304E-4C65-9BB2-E1305FCE0F24}" destId="{303FB946-DF7C-4809-B46B-4EC2E8774B76}" srcOrd="1" destOrd="0" presId="urn:microsoft.com/office/officeart/2005/8/layout/lProcess2"/>
    <dgm:cxn modelId="{F5B88E36-253D-4752-8678-55E15A5D58A0}" type="presParOf" srcId="{7FE28FC4-304E-4C65-9BB2-E1305FCE0F24}" destId="{77985688-6D9D-44DB-97D2-74ECBCDA0202}" srcOrd="2" destOrd="0" presId="urn:microsoft.com/office/officeart/2005/8/layout/lProcess2"/>
    <dgm:cxn modelId="{3A77E69A-0CC5-4D94-8161-A4885CBA8A30}" type="presParOf" srcId="{7FE28FC4-304E-4C65-9BB2-E1305FCE0F24}" destId="{D0900172-BBFE-41E8-9524-79B2F7B23498}" srcOrd="3" destOrd="0" presId="urn:microsoft.com/office/officeart/2005/8/layout/lProcess2"/>
    <dgm:cxn modelId="{56E0F21E-2512-4855-ADA2-198FFB823DC0}" type="presParOf" srcId="{7FE28FC4-304E-4C65-9BB2-E1305FCE0F24}" destId="{71923566-CD5C-4422-A660-6365FF391EC1}" srcOrd="4" destOrd="0" presId="urn:microsoft.com/office/officeart/2005/8/layout/lProcess2"/>
    <dgm:cxn modelId="{2667E261-4695-4E97-8875-A5BF10241C62}" type="presParOf" srcId="{7FE28FC4-304E-4C65-9BB2-E1305FCE0F24}" destId="{C06BCFDB-5EC0-4C99-B9CE-FD6B9288C8DC}" srcOrd="5" destOrd="0" presId="urn:microsoft.com/office/officeart/2005/8/layout/lProcess2"/>
    <dgm:cxn modelId="{9A2F7B32-BD68-4C94-A340-EA6B2D5FE160}" type="presParOf" srcId="{7FE28FC4-304E-4C65-9BB2-E1305FCE0F24}" destId="{25F78FC5-A5ED-4CEF-BC45-85F1FAC48C2A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560A2-20B8-42DE-A801-A6BF55A72357}">
      <dsp:nvSpPr>
        <dsp:cNvPr id="0" name=""/>
        <dsp:cNvSpPr/>
      </dsp:nvSpPr>
      <dsp:spPr>
        <a:xfrm>
          <a:off x="0" y="0"/>
          <a:ext cx="3343276" cy="28860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000" kern="1200"/>
            <a:t>Restaurangenheten</a:t>
          </a:r>
        </a:p>
      </dsp:txBody>
      <dsp:txXfrm>
        <a:off x="0" y="0"/>
        <a:ext cx="3343276" cy="865822"/>
      </dsp:txXfrm>
    </dsp:sp>
    <dsp:sp modelId="{B6F7479F-D6FB-4219-ABFA-8EE270190858}">
      <dsp:nvSpPr>
        <dsp:cNvPr id="0" name=""/>
        <dsp:cNvSpPr/>
      </dsp:nvSpPr>
      <dsp:spPr>
        <a:xfrm>
          <a:off x="334327" y="865892"/>
          <a:ext cx="2674620" cy="420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Köksmästare/arbetsledare</a:t>
          </a:r>
        </a:p>
      </dsp:txBody>
      <dsp:txXfrm>
        <a:off x="346641" y="878206"/>
        <a:ext cx="2649992" cy="395811"/>
      </dsp:txXfrm>
    </dsp:sp>
    <dsp:sp modelId="{77985688-6D9D-44DB-97D2-74ECBCDA0202}">
      <dsp:nvSpPr>
        <dsp:cNvPr id="0" name=""/>
        <dsp:cNvSpPr/>
      </dsp:nvSpPr>
      <dsp:spPr>
        <a:xfrm>
          <a:off x="334327" y="1351015"/>
          <a:ext cx="2674620" cy="420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Kock </a:t>
          </a:r>
          <a:r>
            <a:rPr lang="sv-SE" sz="1200" kern="1200"/>
            <a:t>(VUC/OCN) </a:t>
          </a:r>
          <a:endParaRPr lang="sv-SE" sz="1200" kern="1200" dirty="0"/>
        </a:p>
      </dsp:txBody>
      <dsp:txXfrm>
        <a:off x="346641" y="1363329"/>
        <a:ext cx="2649992" cy="395811"/>
      </dsp:txXfrm>
    </dsp:sp>
    <dsp:sp modelId="{71923566-CD5C-4422-A660-6365FF391EC1}">
      <dsp:nvSpPr>
        <dsp:cNvPr id="0" name=""/>
        <dsp:cNvSpPr/>
      </dsp:nvSpPr>
      <dsp:spPr>
        <a:xfrm>
          <a:off x="334327" y="1836137"/>
          <a:ext cx="2674620" cy="420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Köks-/Restaurangbiträde (VUC/vikarie/OCN)</a:t>
          </a:r>
        </a:p>
      </dsp:txBody>
      <dsp:txXfrm>
        <a:off x="346641" y="1848451"/>
        <a:ext cx="2649992" cy="395811"/>
      </dsp:txXfrm>
    </dsp:sp>
    <dsp:sp modelId="{25F78FC5-A5ED-4CEF-BC45-85F1FAC48C2A}">
      <dsp:nvSpPr>
        <dsp:cNvPr id="0" name=""/>
        <dsp:cNvSpPr/>
      </dsp:nvSpPr>
      <dsp:spPr>
        <a:xfrm>
          <a:off x="334327" y="2321260"/>
          <a:ext cx="2674620" cy="420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highlight>
                <a:srgbClr val="0000FF"/>
              </a:highlight>
            </a:rPr>
            <a:t>Insteg (AME/Restaurangenheten)</a:t>
          </a:r>
        </a:p>
      </dsp:txBody>
      <dsp:txXfrm>
        <a:off x="346641" y="2333574"/>
        <a:ext cx="2649992" cy="3958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560A2-20B8-42DE-A801-A6BF55A72357}">
      <dsp:nvSpPr>
        <dsp:cNvPr id="0" name=""/>
        <dsp:cNvSpPr/>
      </dsp:nvSpPr>
      <dsp:spPr>
        <a:xfrm>
          <a:off x="0" y="0"/>
          <a:ext cx="3433502" cy="28860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4000" kern="1200" dirty="0"/>
            <a:t>Arbetssökande</a:t>
          </a:r>
        </a:p>
      </dsp:txBody>
      <dsp:txXfrm>
        <a:off x="0" y="0"/>
        <a:ext cx="3433502" cy="865822"/>
      </dsp:txXfrm>
    </dsp:sp>
    <dsp:sp modelId="{B6F7479F-D6FB-4219-ABFA-8EE270190858}">
      <dsp:nvSpPr>
        <dsp:cNvPr id="0" name=""/>
        <dsp:cNvSpPr/>
      </dsp:nvSpPr>
      <dsp:spPr>
        <a:xfrm>
          <a:off x="343350" y="865892"/>
          <a:ext cx="2746801" cy="420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kern="1200"/>
            <a:t>Får kompetenser erkända</a:t>
          </a:r>
        </a:p>
      </dsp:txBody>
      <dsp:txXfrm>
        <a:off x="355664" y="878206"/>
        <a:ext cx="2722173" cy="395811"/>
      </dsp:txXfrm>
    </dsp:sp>
    <dsp:sp modelId="{77985688-6D9D-44DB-97D2-74ECBCDA0202}">
      <dsp:nvSpPr>
        <dsp:cNvPr id="0" name=""/>
        <dsp:cNvSpPr/>
      </dsp:nvSpPr>
      <dsp:spPr>
        <a:xfrm>
          <a:off x="343350" y="1351015"/>
          <a:ext cx="2746801" cy="420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kern="1200"/>
            <a:t>Ökat självförtroende</a:t>
          </a:r>
        </a:p>
      </dsp:txBody>
      <dsp:txXfrm>
        <a:off x="355664" y="1363329"/>
        <a:ext cx="2722173" cy="395811"/>
      </dsp:txXfrm>
    </dsp:sp>
    <dsp:sp modelId="{71923566-CD5C-4422-A660-6365FF391EC1}">
      <dsp:nvSpPr>
        <dsp:cNvPr id="0" name=""/>
        <dsp:cNvSpPr/>
      </dsp:nvSpPr>
      <dsp:spPr>
        <a:xfrm>
          <a:off x="343350" y="1836137"/>
          <a:ext cx="2746801" cy="420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kern="1200"/>
            <a:t>Tydlig struktur i lärandet</a:t>
          </a:r>
        </a:p>
      </dsp:txBody>
      <dsp:txXfrm>
        <a:off x="355664" y="1848451"/>
        <a:ext cx="2722173" cy="395811"/>
      </dsp:txXfrm>
    </dsp:sp>
    <dsp:sp modelId="{25F78FC5-A5ED-4CEF-BC45-85F1FAC48C2A}">
      <dsp:nvSpPr>
        <dsp:cNvPr id="0" name=""/>
        <dsp:cNvSpPr/>
      </dsp:nvSpPr>
      <dsp:spPr>
        <a:xfrm>
          <a:off x="343350" y="2321260"/>
          <a:ext cx="2746801" cy="420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900" kern="1200" dirty="0"/>
            <a:t>Målbild och process</a:t>
          </a:r>
        </a:p>
      </dsp:txBody>
      <dsp:txXfrm>
        <a:off x="355664" y="2333574"/>
        <a:ext cx="2722173" cy="3958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1DEAA-1307-4867-B1BF-84D5E8114AAB}" type="datetimeFigureOut">
              <a:rPr lang="sv-SE" smtClean="0"/>
              <a:t>2021-11-02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D777E-8925-4ABD-BC59-8082253B5E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2285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erskrift"/>
          <p:cNvSpPr>
            <a:spLocks noGrp="1"/>
          </p:cNvSpPr>
          <p:nvPr>
            <p:ph type="body" sz="quarter" idx="10" hasCustomPrompt="1"/>
          </p:nvPr>
        </p:nvSpPr>
        <p:spPr>
          <a:xfrm>
            <a:off x="1346400" y="2052000"/>
            <a:ext cx="6001200" cy="6480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600">
                <a:solidFill>
                  <a:srgbClr val="254061"/>
                </a:solidFill>
              </a:defRPr>
            </a:lvl1pPr>
          </a:lstStyle>
          <a:p>
            <a:pPr lvl="0"/>
            <a:r>
              <a:rPr lang="da-DK" sz="3600" dirty="0"/>
              <a:t>&lt;Overskrift&gt;</a:t>
            </a:r>
            <a:endParaRPr lang="da-DK" dirty="0"/>
          </a:p>
        </p:txBody>
      </p:sp>
      <p:sp>
        <p:nvSpPr>
          <p:cNvPr id="7" name="Underrubrik"/>
          <p:cNvSpPr>
            <a:spLocks noGrp="1"/>
          </p:cNvSpPr>
          <p:nvPr>
            <p:ph type="body" sz="quarter" idx="11" hasCustomPrompt="1"/>
          </p:nvPr>
        </p:nvSpPr>
        <p:spPr>
          <a:xfrm>
            <a:off x="1346400" y="2707200"/>
            <a:ext cx="6001200" cy="4680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solidFill>
                  <a:srgbClr val="254061"/>
                </a:solidFill>
              </a:defRPr>
            </a:lvl1pPr>
          </a:lstStyle>
          <a:p>
            <a:pPr lvl="0"/>
            <a:r>
              <a:rPr lang="da-DK" dirty="0"/>
              <a:t>&lt;Underrubrik&gt;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5417203-1D35-4C48-8F43-4A59B90344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600" y="1933200"/>
            <a:ext cx="1036410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1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tan punktuppställ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486000" y="187200"/>
            <a:ext cx="8352000" cy="615600"/>
          </a:xfrm>
          <a:prstGeom prst="rect">
            <a:avLst/>
          </a:prstGeom>
        </p:spPr>
        <p:txBody>
          <a:bodyPr lIns="0" tIns="0" rIns="0" bIns="0"/>
          <a:lstStyle>
            <a:lvl1pPr>
              <a:defRPr sz="3400">
                <a:solidFill>
                  <a:srgbClr val="254061"/>
                </a:solidFill>
              </a:defRPr>
            </a:lvl1pPr>
          </a:lstStyle>
          <a:p>
            <a:r>
              <a:rPr lang="en-US" dirty="0"/>
              <a:t>&lt;</a:t>
            </a:r>
            <a:r>
              <a:rPr lang="en-US" dirty="0" err="1"/>
              <a:t>Titel</a:t>
            </a:r>
            <a:r>
              <a:rPr lang="en-US" dirty="0"/>
              <a:t>&gt;</a:t>
            </a:r>
            <a:endParaRPr lang="da-DK" dirty="0"/>
          </a:p>
        </p:txBody>
      </p:sp>
      <p:sp>
        <p:nvSpPr>
          <p:cNvPr id="10" name="Bröd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86000" y="1044000"/>
            <a:ext cx="8352000" cy="37989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>
                <a:solidFill>
                  <a:srgbClr val="254061"/>
                </a:solidFill>
              </a:defRPr>
            </a:lvl1pPr>
          </a:lstStyle>
          <a:p>
            <a:pPr lvl="0"/>
            <a:r>
              <a:rPr lang="da-DK" dirty="0"/>
              <a:t>&lt;</a:t>
            </a:r>
            <a:r>
              <a:rPr lang="da-DK" dirty="0" err="1"/>
              <a:t>Brödtext</a:t>
            </a:r>
            <a:r>
              <a:rPr lang="da-DK" dirty="0"/>
              <a:t>&gt;</a:t>
            </a:r>
          </a:p>
        </p:txBody>
      </p:sp>
      <p:sp>
        <p:nvSpPr>
          <p:cNvPr id="5" name="Department"/>
          <p:cNvSpPr txBox="1"/>
          <p:nvPr userDrawn="1"/>
        </p:nvSpPr>
        <p:spPr>
          <a:xfrm>
            <a:off x="4795200" y="4494979"/>
            <a:ext cx="3600000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kern="1200">
                <a:solidFill>
                  <a:srgbClr val="254061"/>
                </a:solidFill>
                <a:latin typeface="+mn-lt"/>
                <a:ea typeface="+mn-ea"/>
                <a:cs typeface="+mn-cs"/>
              </a:rPr>
              <a:t>Barn- och utbildningsförvaltningen / 2021-08-27</a:t>
            </a:r>
            <a:endParaRPr lang="da-DK" sz="1000" kern="1200" dirty="0">
              <a:solidFill>
                <a:srgbClr val="25406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E92F8FF-AA23-400B-B036-CE52E38BA6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800" y="4528800"/>
            <a:ext cx="317019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"/>
          <p:cNvSpPr>
            <a:spLocks noGrp="1"/>
          </p:cNvSpPr>
          <p:nvPr>
            <p:ph type="title" hasCustomPrompt="1"/>
          </p:nvPr>
        </p:nvSpPr>
        <p:spPr>
          <a:xfrm>
            <a:off x="457200" y="122400"/>
            <a:ext cx="8229600" cy="615600"/>
          </a:xfrm>
          <a:prstGeom prst="rect">
            <a:avLst/>
          </a:prstGeom>
        </p:spPr>
        <p:txBody>
          <a:bodyPr lIns="0" tIns="0" rIns="0" bIns="0"/>
          <a:lstStyle>
            <a:lvl1pPr>
              <a:defRPr sz="3400">
                <a:solidFill>
                  <a:srgbClr val="254061"/>
                </a:solidFill>
              </a:defRPr>
            </a:lvl1pPr>
          </a:lstStyle>
          <a:p>
            <a:r>
              <a:rPr lang="en-US" dirty="0"/>
              <a:t>&lt;</a:t>
            </a:r>
            <a:r>
              <a:rPr lang="en-US" dirty="0" err="1"/>
              <a:t>Titel</a:t>
            </a:r>
            <a:r>
              <a:rPr lang="en-US" dirty="0"/>
              <a:t>&gt;</a:t>
            </a:r>
            <a:endParaRPr lang="da-DK" dirty="0"/>
          </a:p>
        </p:txBody>
      </p:sp>
      <p:sp>
        <p:nvSpPr>
          <p:cNvPr id="6" name="Department"/>
          <p:cNvSpPr txBox="1"/>
          <p:nvPr userDrawn="1"/>
        </p:nvSpPr>
        <p:spPr>
          <a:xfrm>
            <a:off x="4795200" y="4494979"/>
            <a:ext cx="3600000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kern="1200">
                <a:solidFill>
                  <a:srgbClr val="254061"/>
                </a:solidFill>
                <a:latin typeface="+mn-lt"/>
                <a:ea typeface="+mn-ea"/>
                <a:cs typeface="+mn-cs"/>
              </a:rPr>
              <a:t>Barn- och utbildningsförvaltningen / 2021-08-27</a:t>
            </a:r>
            <a:endParaRPr lang="da-DK" sz="1000" kern="1200" dirty="0">
              <a:solidFill>
                <a:srgbClr val="25406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Brödtext1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198800"/>
            <a:ext cx="4039200" cy="3394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54061"/>
                </a:solidFill>
              </a:defRPr>
            </a:lvl1pPr>
            <a:lvl2pPr marL="514290" indent="-171431">
              <a:buFont typeface="Calibri" panose="020F0502020204030204" pitchFamily="34" charset="0"/>
              <a:buChar char="‐"/>
              <a:defRPr sz="2400">
                <a:solidFill>
                  <a:srgbClr val="254061"/>
                </a:solidFill>
              </a:defRPr>
            </a:lvl2pPr>
            <a:lvl3pPr>
              <a:defRPr sz="2000">
                <a:solidFill>
                  <a:srgbClr val="254061"/>
                </a:solidFill>
              </a:defRPr>
            </a:lvl3pPr>
            <a:lvl4pPr marL="1200010" indent="-171431">
              <a:buFont typeface="Calibri" panose="020F0502020204030204" pitchFamily="34" charset="0"/>
              <a:buChar char="‐"/>
              <a:defRPr sz="1800">
                <a:solidFill>
                  <a:srgbClr val="254061"/>
                </a:solidFill>
              </a:defRPr>
            </a:lvl4pPr>
            <a:lvl5pPr marL="1542869" indent="-171431">
              <a:buFont typeface="Calibri" panose="020F0502020204030204" pitchFamily="34" charset="0"/>
              <a:buChar char="”"/>
              <a:defRPr sz="1800">
                <a:solidFill>
                  <a:srgbClr val="254061"/>
                </a:solidFill>
              </a:defRPr>
            </a:lvl5pPr>
          </a:lstStyle>
          <a:p>
            <a:pPr lvl="0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2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3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4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  <a:endParaRPr lang="da-DK" dirty="0"/>
          </a:p>
        </p:txBody>
      </p:sp>
      <p:sp>
        <p:nvSpPr>
          <p:cNvPr id="8" name="Brödtext2"/>
          <p:cNvSpPr>
            <a:spLocks noGrp="1"/>
          </p:cNvSpPr>
          <p:nvPr>
            <p:ph type="body" sz="quarter" idx="11" hasCustomPrompt="1"/>
          </p:nvPr>
        </p:nvSpPr>
        <p:spPr>
          <a:xfrm>
            <a:off x="4647600" y="1198800"/>
            <a:ext cx="4039200" cy="3394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54061"/>
                </a:solidFill>
              </a:defRPr>
            </a:lvl1pPr>
            <a:lvl2pPr marL="514290" indent="-171431">
              <a:buFont typeface="Calibri" panose="020F0502020204030204" pitchFamily="34" charset="0"/>
              <a:buChar char="‐"/>
              <a:defRPr sz="2400">
                <a:solidFill>
                  <a:srgbClr val="254061"/>
                </a:solidFill>
              </a:defRPr>
            </a:lvl2pPr>
            <a:lvl3pPr>
              <a:defRPr sz="2000">
                <a:solidFill>
                  <a:srgbClr val="254061"/>
                </a:solidFill>
              </a:defRPr>
            </a:lvl3pPr>
            <a:lvl4pPr marL="1200010" indent="-171431">
              <a:buFont typeface="Calibri" panose="020F0502020204030204" pitchFamily="34" charset="0"/>
              <a:buChar char="‐"/>
              <a:defRPr sz="1800">
                <a:solidFill>
                  <a:srgbClr val="254061"/>
                </a:solidFill>
              </a:defRPr>
            </a:lvl4pPr>
            <a:lvl5pPr marL="1542869" indent="-171431">
              <a:buFont typeface="Calibri" panose="020F0502020204030204" pitchFamily="34" charset="0"/>
              <a:buChar char="”"/>
              <a:defRPr sz="1800">
                <a:solidFill>
                  <a:srgbClr val="254061"/>
                </a:solidFill>
              </a:defRPr>
            </a:lvl5pPr>
          </a:lstStyle>
          <a:p>
            <a:pPr lvl="0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2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3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4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  <a:endParaRPr lang="da-DK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711292E-B5E7-4CC0-9564-FD8AFF1CF0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800" y="4528800"/>
            <a:ext cx="317019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34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4" descr="grafiskborder20130229.jpg"/>
          <p:cNvPicPr preferRelativeResize="0"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165895" cy="3882348"/>
          </a:xfrm>
          <a:prstGeom prst="rect">
            <a:avLst/>
          </a:prstGeom>
        </p:spPr>
      </p:pic>
      <p:pic>
        <p:nvPicPr>
          <p:cNvPr id="8" name="Bildobjekt 4" descr="grafiskborder20130229.jpg"/>
          <p:cNvPicPr preferRelativeResize="0">
            <a:picLocks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14"/>
          <a:stretch/>
        </p:blipFill>
        <p:spPr>
          <a:xfrm>
            <a:off x="3" y="2577817"/>
            <a:ext cx="165895" cy="256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6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68572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1" indent="-171431" algn="l" defTabSz="68572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9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85715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9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88573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22859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57145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91431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86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72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9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144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430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716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40002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2881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zPmhkQPesA?feature=oemb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tefan2.kallin@vasteras.se" TargetMode="External"/><Relationship Id="rId2" Type="http://schemas.openxmlformats.org/officeDocument/2006/relationships/hyperlink" Target="mailto:ulrika.andersson@vasteras.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V-S_presentation_ppt-skiss_ORG-1 kopiera.jpg">
            <a:extLst>
              <a:ext uri="{FF2B5EF4-FFF2-40B4-BE49-F238E27FC236}">
                <a16:creationId xmlns:a16="http://schemas.microsoft.com/office/drawing/2014/main" id="{5FAFFB27-B0A8-4D3A-8BF4-2241E00C64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27338"/>
            <a:ext cx="9143597" cy="5143500"/>
          </a:xfrm>
          <a:prstGeom prst="rect">
            <a:avLst/>
          </a:prstGeom>
        </p:spPr>
      </p:pic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9DD6BA9-E9FC-47A0-86C4-13FB876BE4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46400" y="2714940"/>
            <a:ext cx="6959400" cy="648000"/>
          </a:xfrm>
        </p:spPr>
        <p:txBody>
          <a:bodyPr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Hur validering skapar ett gemensamt språk för Västerås stad</a:t>
            </a:r>
          </a:p>
          <a:p>
            <a:pPr algn="ctr"/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C699924-ED1C-43F9-9191-9C055E447B9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001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9297B4-3A69-4BD2-B158-20659F5C8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0892F1-529C-4B94-ABE3-BE8D3008174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Onlinemedia 4" title="Valideringsprocessen">
            <a:hlinkClick r:id="" action="ppaction://media"/>
            <a:extLst>
              <a:ext uri="{FF2B5EF4-FFF2-40B4-BE49-F238E27FC236}">
                <a16:creationId xmlns:a16="http://schemas.microsoft.com/office/drawing/2014/main" id="{3B667438-C8AF-49F6-BCF3-938FB169C14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7640" y="0"/>
            <a:ext cx="897636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02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9C5E79E3-9699-4B94-A5FC-40D2BC40752B}"/>
              </a:ext>
            </a:extLst>
          </p:cNvPr>
          <p:cNvSpPr/>
          <p:nvPr/>
        </p:nvSpPr>
        <p:spPr>
          <a:xfrm>
            <a:off x="175260" y="1"/>
            <a:ext cx="8994602" cy="5143500"/>
          </a:xfrm>
          <a:prstGeom prst="rect">
            <a:avLst/>
          </a:prstGeom>
          <a:solidFill>
            <a:srgbClr val="003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9DD6BA9-E9FC-47A0-86C4-13FB876BE4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46400" y="2052000"/>
            <a:ext cx="6959400" cy="648000"/>
          </a:xfrm>
        </p:spPr>
        <p:txBody>
          <a:bodyPr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Hur validering skapar ett gemensamt språk för Västerås stad</a:t>
            </a:r>
          </a:p>
          <a:p>
            <a:pPr algn="ctr"/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EBCBCEF-7323-45B3-9D60-C8764A1DF7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94371" y="3555575"/>
            <a:ext cx="5863458" cy="732351"/>
          </a:xfrm>
        </p:spPr>
        <p:txBody>
          <a:bodyPr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Ulrika Andersson och Stefan Kallin</a:t>
            </a:r>
          </a:p>
        </p:txBody>
      </p:sp>
    </p:spTree>
    <p:extLst>
      <p:ext uri="{BB962C8B-B14F-4D97-AF65-F5344CB8AC3E}">
        <p14:creationId xmlns:p14="http://schemas.microsoft.com/office/powerpoint/2010/main" val="3111819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B741E5-5952-4460-B898-38EAFFAA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51D6ED6-5D78-47D0-A7E9-526629B482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4286" y="5502069"/>
            <a:ext cx="730981" cy="1005305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C1809641-D98F-4218-A60B-93ECB47D1F23}"/>
              </a:ext>
            </a:extLst>
          </p:cNvPr>
          <p:cNvSpPr txBox="1"/>
          <p:nvPr/>
        </p:nvSpPr>
        <p:spPr>
          <a:xfrm>
            <a:off x="635000" y="266701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spc="400" dirty="0">
                <a:solidFill>
                  <a:schemeClr val="bg1"/>
                </a:solidFill>
              </a:rPr>
              <a:t>ARBETSMARKNADSPROCESSEN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A868ED4-1DCA-490B-B094-57E988A3C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46" y="2465287"/>
            <a:ext cx="885637" cy="1624115"/>
          </a:xfrm>
          <a:prstGeom prst="rect">
            <a:avLst/>
          </a:prstGeom>
        </p:spPr>
      </p:pic>
      <p:cxnSp>
        <p:nvCxnSpPr>
          <p:cNvPr id="8" name="Rak pil 7">
            <a:extLst>
              <a:ext uri="{FF2B5EF4-FFF2-40B4-BE49-F238E27FC236}">
                <a16:creationId xmlns:a16="http://schemas.microsoft.com/office/drawing/2014/main" id="{4EC8A30D-8A87-4AFF-AD9C-8F91D1910E9B}"/>
              </a:ext>
            </a:extLst>
          </p:cNvPr>
          <p:cNvCxnSpPr>
            <a:cxnSpLocks/>
          </p:cNvCxnSpPr>
          <p:nvPr/>
        </p:nvCxnSpPr>
        <p:spPr>
          <a:xfrm>
            <a:off x="2002972" y="3357747"/>
            <a:ext cx="7288808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16">
            <a:extLst>
              <a:ext uri="{FF2B5EF4-FFF2-40B4-BE49-F238E27FC236}">
                <a16:creationId xmlns:a16="http://schemas.microsoft.com/office/drawing/2014/main" id="{59AE8B45-3317-481A-96B8-944980783FBA}"/>
              </a:ext>
            </a:extLst>
          </p:cNvPr>
          <p:cNvCxnSpPr>
            <a:cxnSpLocks/>
          </p:cNvCxnSpPr>
          <p:nvPr/>
        </p:nvCxnSpPr>
        <p:spPr>
          <a:xfrm>
            <a:off x="4401787" y="3086868"/>
            <a:ext cx="0" cy="541757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18">
            <a:extLst>
              <a:ext uri="{FF2B5EF4-FFF2-40B4-BE49-F238E27FC236}">
                <a16:creationId xmlns:a16="http://schemas.microsoft.com/office/drawing/2014/main" id="{592FA39C-BB4B-4838-926E-7BB363B4F361}"/>
              </a:ext>
            </a:extLst>
          </p:cNvPr>
          <p:cNvCxnSpPr>
            <a:cxnSpLocks/>
          </p:cNvCxnSpPr>
          <p:nvPr/>
        </p:nvCxnSpPr>
        <p:spPr>
          <a:xfrm>
            <a:off x="6829631" y="3080054"/>
            <a:ext cx="0" cy="541757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>
            <a:extLst>
              <a:ext uri="{FF2B5EF4-FFF2-40B4-BE49-F238E27FC236}">
                <a16:creationId xmlns:a16="http://schemas.microsoft.com/office/drawing/2014/main" id="{5A154528-6EEE-482F-ACBF-540D7FF37C09}"/>
              </a:ext>
            </a:extLst>
          </p:cNvPr>
          <p:cNvSpPr txBox="1"/>
          <p:nvPr/>
        </p:nvSpPr>
        <p:spPr>
          <a:xfrm>
            <a:off x="2002973" y="3473575"/>
            <a:ext cx="2398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spc="400" dirty="0">
                <a:solidFill>
                  <a:schemeClr val="bg1"/>
                </a:solidFill>
              </a:rPr>
              <a:t>INTRODUCERA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7FC0031-113B-4E40-948C-3242C2EA3310}"/>
              </a:ext>
            </a:extLst>
          </p:cNvPr>
          <p:cNvSpPr txBox="1"/>
          <p:nvPr/>
        </p:nvSpPr>
        <p:spPr>
          <a:xfrm>
            <a:off x="4401787" y="3473576"/>
            <a:ext cx="242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spc="400" dirty="0">
                <a:solidFill>
                  <a:schemeClr val="bg1"/>
                </a:solidFill>
              </a:rPr>
              <a:t>GENOMFÖRA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5C7772E7-3938-4B19-896E-B26278E0D574}"/>
              </a:ext>
            </a:extLst>
          </p:cNvPr>
          <p:cNvSpPr txBox="1"/>
          <p:nvPr/>
        </p:nvSpPr>
        <p:spPr>
          <a:xfrm>
            <a:off x="6829631" y="3473576"/>
            <a:ext cx="2427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spc="400" dirty="0">
                <a:solidFill>
                  <a:schemeClr val="bg1"/>
                </a:solidFill>
              </a:rPr>
              <a:t>MATCHA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6FC13221-1817-4BD6-8559-1F0CD2F99D53}"/>
              </a:ext>
            </a:extLst>
          </p:cNvPr>
          <p:cNvSpPr/>
          <p:nvPr/>
        </p:nvSpPr>
        <p:spPr>
          <a:xfrm>
            <a:off x="175260" y="1"/>
            <a:ext cx="8994602" cy="5143500"/>
          </a:xfrm>
          <a:prstGeom prst="rect">
            <a:avLst/>
          </a:prstGeom>
          <a:solidFill>
            <a:srgbClr val="003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DDB38B2E-43C2-46BC-9329-8B9A1F949823}"/>
              </a:ext>
            </a:extLst>
          </p:cNvPr>
          <p:cNvSpPr txBox="1"/>
          <p:nvPr/>
        </p:nvSpPr>
        <p:spPr>
          <a:xfrm>
            <a:off x="476250" y="200025"/>
            <a:ext cx="3714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spc="300" dirty="0">
                <a:solidFill>
                  <a:schemeClr val="bg1"/>
                </a:solidFill>
              </a:rPr>
              <a:t>ARBETSMARKNADSPROCESSEN</a:t>
            </a:r>
          </a:p>
        </p:txBody>
      </p:sp>
      <p:pic>
        <p:nvPicPr>
          <p:cNvPr id="48" name="Bildobjekt 47">
            <a:extLst>
              <a:ext uri="{FF2B5EF4-FFF2-40B4-BE49-F238E27FC236}">
                <a16:creationId xmlns:a16="http://schemas.microsoft.com/office/drawing/2014/main" id="{1BDCA2F5-133B-45E8-84D2-9DF2FE5C84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39" y="1848963"/>
            <a:ext cx="788280" cy="1445577"/>
          </a:xfrm>
          <a:prstGeom prst="rect">
            <a:avLst/>
          </a:prstGeom>
        </p:spPr>
      </p:pic>
      <p:cxnSp>
        <p:nvCxnSpPr>
          <p:cNvPr id="49" name="Rak pil 7">
            <a:extLst>
              <a:ext uri="{FF2B5EF4-FFF2-40B4-BE49-F238E27FC236}">
                <a16:creationId xmlns:a16="http://schemas.microsoft.com/office/drawing/2014/main" id="{B620E2A6-8ED2-4C89-AD93-54D45F08493D}"/>
              </a:ext>
            </a:extLst>
          </p:cNvPr>
          <p:cNvCxnSpPr/>
          <p:nvPr/>
        </p:nvCxnSpPr>
        <p:spPr>
          <a:xfrm>
            <a:off x="1502229" y="2518310"/>
            <a:ext cx="5466606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16">
            <a:extLst>
              <a:ext uri="{FF2B5EF4-FFF2-40B4-BE49-F238E27FC236}">
                <a16:creationId xmlns:a16="http://schemas.microsoft.com/office/drawing/2014/main" id="{5DB83EB2-73FE-4FC6-BEBC-615976686120}"/>
              </a:ext>
            </a:extLst>
          </p:cNvPr>
          <p:cNvCxnSpPr/>
          <p:nvPr/>
        </p:nvCxnSpPr>
        <p:spPr>
          <a:xfrm>
            <a:off x="3301340" y="2315151"/>
            <a:ext cx="0" cy="406318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k 18">
            <a:extLst>
              <a:ext uri="{FF2B5EF4-FFF2-40B4-BE49-F238E27FC236}">
                <a16:creationId xmlns:a16="http://schemas.microsoft.com/office/drawing/2014/main" id="{6CBCF10B-4B21-44F3-9A90-65CD63993A6C}"/>
              </a:ext>
            </a:extLst>
          </p:cNvPr>
          <p:cNvCxnSpPr/>
          <p:nvPr/>
        </p:nvCxnSpPr>
        <p:spPr>
          <a:xfrm>
            <a:off x="5122223" y="2310040"/>
            <a:ext cx="0" cy="406318"/>
          </a:xfrm>
          <a:prstGeom prst="line">
            <a:avLst/>
          </a:prstGeom>
          <a:ln w="285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ruta 51">
            <a:extLst>
              <a:ext uri="{FF2B5EF4-FFF2-40B4-BE49-F238E27FC236}">
                <a16:creationId xmlns:a16="http://schemas.microsoft.com/office/drawing/2014/main" id="{725B6694-630F-40FE-8DE4-BD5C91957C5A}"/>
              </a:ext>
            </a:extLst>
          </p:cNvPr>
          <p:cNvSpPr txBox="1"/>
          <p:nvPr/>
        </p:nvSpPr>
        <p:spPr>
          <a:xfrm>
            <a:off x="1502229" y="2605181"/>
            <a:ext cx="17991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b="1" spc="300" dirty="0">
                <a:solidFill>
                  <a:schemeClr val="bg1"/>
                </a:solidFill>
              </a:rPr>
              <a:t>INTRODUCERA</a:t>
            </a: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ABF4B5F4-0655-44BF-AC44-E1E07043AE10}"/>
              </a:ext>
            </a:extLst>
          </p:cNvPr>
          <p:cNvSpPr txBox="1"/>
          <p:nvPr/>
        </p:nvSpPr>
        <p:spPr>
          <a:xfrm>
            <a:off x="3301340" y="2605181"/>
            <a:ext cx="182088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50" b="1" spc="300" dirty="0">
                <a:solidFill>
                  <a:schemeClr val="bg1"/>
                </a:solidFill>
              </a:rPr>
              <a:t>GENOMFÖRA</a:t>
            </a:r>
          </a:p>
        </p:txBody>
      </p:sp>
      <p:sp>
        <p:nvSpPr>
          <p:cNvPr id="54" name="textruta 53">
            <a:extLst>
              <a:ext uri="{FF2B5EF4-FFF2-40B4-BE49-F238E27FC236}">
                <a16:creationId xmlns:a16="http://schemas.microsoft.com/office/drawing/2014/main" id="{A87C30B4-39AD-4759-A0BB-5CE59357CD26}"/>
              </a:ext>
            </a:extLst>
          </p:cNvPr>
          <p:cNvSpPr txBox="1"/>
          <p:nvPr/>
        </p:nvSpPr>
        <p:spPr>
          <a:xfrm>
            <a:off x="5122223" y="2605181"/>
            <a:ext cx="1820883" cy="25391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050" b="1" spc="300" dirty="0">
                <a:solidFill>
                  <a:schemeClr val="bg1"/>
                </a:solidFill>
              </a:rPr>
              <a:t>MATCHA</a:t>
            </a:r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7B67D53E-3BED-4F36-AFA4-084A0AB2893A}"/>
              </a:ext>
            </a:extLst>
          </p:cNvPr>
          <p:cNvSpPr txBox="1"/>
          <p:nvPr/>
        </p:nvSpPr>
        <p:spPr>
          <a:xfrm>
            <a:off x="1392914" y="4504715"/>
            <a:ext cx="6474918" cy="253916"/>
          </a:xfrm>
          <a:prstGeom prst="rect">
            <a:avLst/>
          </a:prstGeom>
          <a:solidFill>
            <a:srgbClr val="CFE5AE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1050" dirty="0">
                <a:solidFill>
                  <a:srgbClr val="003056"/>
                </a:solidFill>
              </a:rPr>
              <a:t>KULTUR: </a:t>
            </a:r>
            <a:r>
              <a:rPr lang="sv-SE" sz="1050" b="1" dirty="0">
                <a:solidFill>
                  <a:srgbClr val="003056"/>
                </a:solidFill>
              </a:rPr>
              <a:t>Lojala mot processen, Fokus på individ och mål, Innovativt, Nytänkande, Värdegrund, Vill samverka.</a:t>
            </a:r>
          </a:p>
        </p:txBody>
      </p:sp>
      <p:grpSp>
        <p:nvGrpSpPr>
          <p:cNvPr id="56" name="Grupp 55">
            <a:extLst>
              <a:ext uri="{FF2B5EF4-FFF2-40B4-BE49-F238E27FC236}">
                <a16:creationId xmlns:a16="http://schemas.microsoft.com/office/drawing/2014/main" id="{014CC4FF-229C-4A03-BC86-9DC94B917FFD}"/>
              </a:ext>
            </a:extLst>
          </p:cNvPr>
          <p:cNvGrpSpPr/>
          <p:nvPr/>
        </p:nvGrpSpPr>
        <p:grpSpPr>
          <a:xfrm>
            <a:off x="7064812" y="1992777"/>
            <a:ext cx="1331026" cy="1157945"/>
            <a:chOff x="4191000" y="1920844"/>
            <a:chExt cx="1331026" cy="1157945"/>
          </a:xfrm>
        </p:grpSpPr>
        <p:grpSp>
          <p:nvGrpSpPr>
            <p:cNvPr id="57" name="Grupp 56">
              <a:extLst>
                <a:ext uri="{FF2B5EF4-FFF2-40B4-BE49-F238E27FC236}">
                  <a16:creationId xmlns:a16="http://schemas.microsoft.com/office/drawing/2014/main" id="{45D3EE59-BA1A-413A-99CF-040CB1108369}"/>
                </a:ext>
              </a:extLst>
            </p:cNvPr>
            <p:cNvGrpSpPr/>
            <p:nvPr/>
          </p:nvGrpSpPr>
          <p:grpSpPr>
            <a:xfrm>
              <a:off x="4492589" y="2674176"/>
              <a:ext cx="724188" cy="404613"/>
              <a:chOff x="1644724" y="1364655"/>
              <a:chExt cx="781800" cy="436802"/>
            </a:xfrm>
          </p:grpSpPr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9973A737-12DD-470D-A040-899119764F36}"/>
                  </a:ext>
                </a:extLst>
              </p:cNvPr>
              <p:cNvSpPr/>
              <p:nvPr/>
            </p:nvSpPr>
            <p:spPr>
              <a:xfrm rot="1402441">
                <a:off x="1798795" y="1364655"/>
                <a:ext cx="480951" cy="222042"/>
              </a:xfrm>
              <a:prstGeom prst="rect">
                <a:avLst/>
              </a:prstGeom>
              <a:solidFill>
                <a:srgbClr val="00305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5F00A884-0010-4E8F-82BB-7A5163803AE7}"/>
                  </a:ext>
                </a:extLst>
              </p:cNvPr>
              <p:cNvSpPr/>
              <p:nvPr/>
            </p:nvSpPr>
            <p:spPr>
              <a:xfrm>
                <a:off x="1644724" y="1579415"/>
                <a:ext cx="480951" cy="222042"/>
              </a:xfrm>
              <a:prstGeom prst="rect">
                <a:avLst/>
              </a:prstGeom>
              <a:solidFill>
                <a:srgbClr val="00305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textruta 60">
                <a:extLst>
                  <a:ext uri="{FF2B5EF4-FFF2-40B4-BE49-F238E27FC236}">
                    <a16:creationId xmlns:a16="http://schemas.microsoft.com/office/drawing/2014/main" id="{58600A06-5F1C-4748-94B1-81516EEA7DF4}"/>
                  </a:ext>
                </a:extLst>
              </p:cNvPr>
              <p:cNvSpPr txBox="1"/>
              <p:nvPr/>
            </p:nvSpPr>
            <p:spPr>
              <a:xfrm>
                <a:off x="1686287" y="1581292"/>
                <a:ext cx="397823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sz="800" b="1" dirty="0">
                    <a:solidFill>
                      <a:schemeClr val="bg1"/>
                    </a:solidFill>
                  </a:rPr>
                  <a:t>KR</a:t>
                </a:r>
              </a:p>
            </p:txBody>
          </p:sp>
          <p:sp>
            <p:nvSpPr>
              <p:cNvPr id="62" name="textruta 61">
                <a:extLst>
                  <a:ext uri="{FF2B5EF4-FFF2-40B4-BE49-F238E27FC236}">
                    <a16:creationId xmlns:a16="http://schemas.microsoft.com/office/drawing/2014/main" id="{7CB85AD0-ACC8-4034-B207-3A6E3E093B1D}"/>
                  </a:ext>
                </a:extLst>
              </p:cNvPr>
              <p:cNvSpPr txBox="1"/>
              <p:nvPr/>
            </p:nvSpPr>
            <p:spPr>
              <a:xfrm rot="1433859">
                <a:off x="1847379" y="1368109"/>
                <a:ext cx="37253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sz="800" b="1" dirty="0">
                    <a:solidFill>
                      <a:schemeClr val="bg1"/>
                    </a:solidFill>
                  </a:rPr>
                  <a:t>KR</a:t>
                </a:r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FCB0F994-2985-4331-AECA-BF16A6E5424C}"/>
                  </a:ext>
                </a:extLst>
              </p:cNvPr>
              <p:cNvSpPr/>
              <p:nvPr/>
            </p:nvSpPr>
            <p:spPr>
              <a:xfrm>
                <a:off x="1945573" y="1507981"/>
                <a:ext cx="480951" cy="222042"/>
              </a:xfrm>
              <a:prstGeom prst="rect">
                <a:avLst/>
              </a:prstGeom>
              <a:solidFill>
                <a:srgbClr val="00305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4" name="textruta 63">
                <a:extLst>
                  <a:ext uri="{FF2B5EF4-FFF2-40B4-BE49-F238E27FC236}">
                    <a16:creationId xmlns:a16="http://schemas.microsoft.com/office/drawing/2014/main" id="{73C590BB-4789-4AC3-9725-B95B8DB557D0}"/>
                  </a:ext>
                </a:extLst>
              </p:cNvPr>
              <p:cNvSpPr txBox="1"/>
              <p:nvPr/>
            </p:nvSpPr>
            <p:spPr>
              <a:xfrm>
                <a:off x="1987135" y="1513840"/>
                <a:ext cx="397823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sz="800" b="1" dirty="0">
                    <a:solidFill>
                      <a:schemeClr val="bg1"/>
                    </a:solidFill>
                  </a:rPr>
                  <a:t>KR</a:t>
                </a:r>
              </a:p>
            </p:txBody>
          </p:sp>
        </p:grpSp>
        <p:pic>
          <p:nvPicPr>
            <p:cNvPr id="58" name="Bildobjekt 57">
              <a:extLst>
                <a:ext uri="{FF2B5EF4-FFF2-40B4-BE49-F238E27FC236}">
                  <a16:creationId xmlns:a16="http://schemas.microsoft.com/office/drawing/2014/main" id="{A39E32F6-D3EF-4D53-B025-783D336EE6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1000" y="1920844"/>
              <a:ext cx="1331026" cy="552235"/>
            </a:xfrm>
            <a:prstGeom prst="rect">
              <a:avLst/>
            </a:prstGeom>
          </p:spPr>
        </p:pic>
      </p:grpSp>
      <p:sp>
        <p:nvSpPr>
          <p:cNvPr id="65" name="textruta 64">
            <a:extLst>
              <a:ext uri="{FF2B5EF4-FFF2-40B4-BE49-F238E27FC236}">
                <a16:creationId xmlns:a16="http://schemas.microsoft.com/office/drawing/2014/main" id="{23ACC4E4-0A3A-4480-B451-F8878F451CF0}"/>
              </a:ext>
            </a:extLst>
          </p:cNvPr>
          <p:cNvSpPr txBox="1"/>
          <p:nvPr/>
        </p:nvSpPr>
        <p:spPr>
          <a:xfrm>
            <a:off x="62152" y="1346555"/>
            <a:ext cx="1799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>
                <a:solidFill>
                  <a:srgbClr val="FFE894"/>
                </a:solidFill>
              </a:rPr>
              <a:t>VAD</a:t>
            </a:r>
          </a:p>
        </p:txBody>
      </p:sp>
      <p:sp>
        <p:nvSpPr>
          <p:cNvPr id="66" name="textruta 65">
            <a:extLst>
              <a:ext uri="{FF2B5EF4-FFF2-40B4-BE49-F238E27FC236}">
                <a16:creationId xmlns:a16="http://schemas.microsoft.com/office/drawing/2014/main" id="{C2D8A146-2A2F-4690-8E1B-9E87D4827611}"/>
              </a:ext>
            </a:extLst>
          </p:cNvPr>
          <p:cNvSpPr txBox="1"/>
          <p:nvPr/>
        </p:nvSpPr>
        <p:spPr>
          <a:xfrm>
            <a:off x="25537" y="3505828"/>
            <a:ext cx="1872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>
                <a:solidFill>
                  <a:srgbClr val="ABE1FA"/>
                </a:solidFill>
              </a:rPr>
              <a:t>HUR</a:t>
            </a:r>
          </a:p>
        </p:txBody>
      </p:sp>
      <p:sp>
        <p:nvSpPr>
          <p:cNvPr id="67" name="textruta 66">
            <a:extLst>
              <a:ext uri="{FF2B5EF4-FFF2-40B4-BE49-F238E27FC236}">
                <a16:creationId xmlns:a16="http://schemas.microsoft.com/office/drawing/2014/main" id="{D0BB7C57-DA53-4DC1-A11A-7987888B4A67}"/>
              </a:ext>
            </a:extLst>
          </p:cNvPr>
          <p:cNvSpPr txBox="1"/>
          <p:nvPr/>
        </p:nvSpPr>
        <p:spPr>
          <a:xfrm>
            <a:off x="2871714" y="1284999"/>
            <a:ext cx="1799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FFE894"/>
                </a:solidFill>
              </a:rPr>
              <a:t>Stärker motivation</a:t>
            </a:r>
          </a:p>
        </p:txBody>
      </p:sp>
      <p:sp>
        <p:nvSpPr>
          <p:cNvPr id="68" name="textruta 67">
            <a:extLst>
              <a:ext uri="{FF2B5EF4-FFF2-40B4-BE49-F238E27FC236}">
                <a16:creationId xmlns:a16="http://schemas.microsoft.com/office/drawing/2014/main" id="{22480C98-5299-4864-BCF2-2F0DB8EE32F3}"/>
              </a:ext>
            </a:extLst>
          </p:cNvPr>
          <p:cNvSpPr txBox="1"/>
          <p:nvPr/>
        </p:nvSpPr>
        <p:spPr>
          <a:xfrm>
            <a:off x="1730338" y="1761944"/>
            <a:ext cx="1799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FFE894"/>
                </a:solidFill>
              </a:rPr>
              <a:t>Tar fram </a:t>
            </a:r>
          </a:p>
          <a:p>
            <a:pPr algn="ctr"/>
            <a:r>
              <a:rPr lang="sv-SE" sz="1200" b="1" dirty="0">
                <a:solidFill>
                  <a:srgbClr val="FFE894"/>
                </a:solidFill>
              </a:rPr>
              <a:t>individuella mål</a:t>
            </a:r>
          </a:p>
        </p:txBody>
      </p:sp>
      <p:sp>
        <p:nvSpPr>
          <p:cNvPr id="69" name="textruta 68">
            <a:extLst>
              <a:ext uri="{FF2B5EF4-FFF2-40B4-BE49-F238E27FC236}">
                <a16:creationId xmlns:a16="http://schemas.microsoft.com/office/drawing/2014/main" id="{A34661BA-FC54-426E-9C87-48F857191D6B}"/>
              </a:ext>
            </a:extLst>
          </p:cNvPr>
          <p:cNvSpPr txBox="1"/>
          <p:nvPr/>
        </p:nvSpPr>
        <p:spPr>
          <a:xfrm>
            <a:off x="2111734" y="806993"/>
            <a:ext cx="1799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FFE894"/>
                </a:solidFill>
              </a:rPr>
              <a:t>Förbättrar hälsan</a:t>
            </a:r>
          </a:p>
        </p:txBody>
      </p:sp>
      <p:sp>
        <p:nvSpPr>
          <p:cNvPr id="70" name="textruta 69">
            <a:extLst>
              <a:ext uri="{FF2B5EF4-FFF2-40B4-BE49-F238E27FC236}">
                <a16:creationId xmlns:a16="http://schemas.microsoft.com/office/drawing/2014/main" id="{428D061C-D14C-45CB-9121-F3599380A9CD}"/>
              </a:ext>
            </a:extLst>
          </p:cNvPr>
          <p:cNvSpPr txBox="1"/>
          <p:nvPr/>
        </p:nvSpPr>
        <p:spPr>
          <a:xfrm>
            <a:off x="1120228" y="1192665"/>
            <a:ext cx="1799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FFE894"/>
                </a:solidFill>
              </a:rPr>
              <a:t>Skapa tillit </a:t>
            </a:r>
          </a:p>
          <a:p>
            <a:pPr algn="ctr"/>
            <a:r>
              <a:rPr lang="sv-SE" sz="1200" b="1" dirty="0">
                <a:solidFill>
                  <a:srgbClr val="FFE894"/>
                </a:solidFill>
              </a:rPr>
              <a:t>och trygghet</a:t>
            </a:r>
          </a:p>
        </p:txBody>
      </p:sp>
      <p:sp>
        <p:nvSpPr>
          <p:cNvPr id="71" name="textruta 70">
            <a:extLst>
              <a:ext uri="{FF2B5EF4-FFF2-40B4-BE49-F238E27FC236}">
                <a16:creationId xmlns:a16="http://schemas.microsoft.com/office/drawing/2014/main" id="{0467349D-FBBF-45DA-B875-3898DBD55D75}"/>
              </a:ext>
            </a:extLst>
          </p:cNvPr>
          <p:cNvSpPr txBox="1"/>
          <p:nvPr/>
        </p:nvSpPr>
        <p:spPr>
          <a:xfrm>
            <a:off x="3529449" y="1761944"/>
            <a:ext cx="1799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FFE894"/>
                </a:solidFill>
              </a:rPr>
              <a:t>Utvecklar språket</a:t>
            </a:r>
          </a:p>
        </p:txBody>
      </p:sp>
      <p:sp>
        <p:nvSpPr>
          <p:cNvPr id="72" name="textruta 71">
            <a:extLst>
              <a:ext uri="{FF2B5EF4-FFF2-40B4-BE49-F238E27FC236}">
                <a16:creationId xmlns:a16="http://schemas.microsoft.com/office/drawing/2014/main" id="{DC6B0816-2F9D-45B8-A379-3A3B882B0B6C}"/>
              </a:ext>
            </a:extLst>
          </p:cNvPr>
          <p:cNvSpPr txBox="1"/>
          <p:nvPr/>
        </p:nvSpPr>
        <p:spPr>
          <a:xfrm>
            <a:off x="4067916" y="817140"/>
            <a:ext cx="1799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FFE894"/>
                </a:solidFill>
              </a:rPr>
              <a:t>Ger nya kunskaper</a:t>
            </a:r>
          </a:p>
        </p:txBody>
      </p:sp>
      <p:sp>
        <p:nvSpPr>
          <p:cNvPr id="73" name="textruta 72">
            <a:extLst>
              <a:ext uri="{FF2B5EF4-FFF2-40B4-BE49-F238E27FC236}">
                <a16:creationId xmlns:a16="http://schemas.microsoft.com/office/drawing/2014/main" id="{BD61D7D3-263B-40DD-BFD1-36E68F207E0F}"/>
              </a:ext>
            </a:extLst>
          </p:cNvPr>
          <p:cNvSpPr txBox="1"/>
          <p:nvPr/>
        </p:nvSpPr>
        <p:spPr>
          <a:xfrm>
            <a:off x="5229084" y="1883758"/>
            <a:ext cx="1799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FFE894"/>
                </a:solidFill>
              </a:rPr>
              <a:t>Stärker självkänslan</a:t>
            </a:r>
          </a:p>
        </p:txBody>
      </p:sp>
      <p:sp>
        <p:nvSpPr>
          <p:cNvPr id="74" name="textruta 73">
            <a:extLst>
              <a:ext uri="{FF2B5EF4-FFF2-40B4-BE49-F238E27FC236}">
                <a16:creationId xmlns:a16="http://schemas.microsoft.com/office/drawing/2014/main" id="{3F5A62D7-294F-4ED5-AB50-AA73978C4602}"/>
              </a:ext>
            </a:extLst>
          </p:cNvPr>
          <p:cNvSpPr txBox="1"/>
          <p:nvPr/>
        </p:nvSpPr>
        <p:spPr>
          <a:xfrm>
            <a:off x="4746714" y="1192667"/>
            <a:ext cx="1799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FFE894"/>
                </a:solidFill>
              </a:rPr>
              <a:t>Utvecklar sociala färdigheter</a:t>
            </a:r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F3AFCFFB-B532-4AF5-961E-6E371AD1DD1C}"/>
              </a:ext>
            </a:extLst>
          </p:cNvPr>
          <p:cNvSpPr txBox="1"/>
          <p:nvPr/>
        </p:nvSpPr>
        <p:spPr>
          <a:xfrm>
            <a:off x="3193253" y="2996018"/>
            <a:ext cx="1872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ABE1FA"/>
                </a:solidFill>
              </a:rPr>
              <a:t>Ger </a:t>
            </a:r>
          </a:p>
          <a:p>
            <a:pPr algn="ctr"/>
            <a:r>
              <a:rPr lang="sv-SE" sz="1200" b="1" dirty="0">
                <a:solidFill>
                  <a:srgbClr val="ABE1FA"/>
                </a:solidFill>
              </a:rPr>
              <a:t>arbetspraktik</a:t>
            </a:r>
          </a:p>
        </p:txBody>
      </p:sp>
      <p:sp>
        <p:nvSpPr>
          <p:cNvPr id="76" name="textruta 75">
            <a:extLst>
              <a:ext uri="{FF2B5EF4-FFF2-40B4-BE49-F238E27FC236}">
                <a16:creationId xmlns:a16="http://schemas.microsoft.com/office/drawing/2014/main" id="{B37DD4BB-2F6D-421E-840E-A585CDEBA080}"/>
              </a:ext>
            </a:extLst>
          </p:cNvPr>
          <p:cNvSpPr txBox="1"/>
          <p:nvPr/>
        </p:nvSpPr>
        <p:spPr>
          <a:xfrm>
            <a:off x="6012799" y="863306"/>
            <a:ext cx="1799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FFE894"/>
                </a:solidFill>
              </a:rPr>
              <a:t>Tar tillvara </a:t>
            </a:r>
          </a:p>
          <a:p>
            <a:pPr algn="ctr"/>
            <a:r>
              <a:rPr lang="sv-SE" sz="1200" b="1" dirty="0">
                <a:solidFill>
                  <a:srgbClr val="FFE894"/>
                </a:solidFill>
              </a:rPr>
              <a:t>på lärdomar</a:t>
            </a:r>
          </a:p>
        </p:txBody>
      </p:sp>
      <p:sp>
        <p:nvSpPr>
          <p:cNvPr id="77" name="textruta 76">
            <a:extLst>
              <a:ext uri="{FF2B5EF4-FFF2-40B4-BE49-F238E27FC236}">
                <a16:creationId xmlns:a16="http://schemas.microsoft.com/office/drawing/2014/main" id="{BB87F8EA-25A1-4C53-AF06-9DB01E48A259}"/>
              </a:ext>
            </a:extLst>
          </p:cNvPr>
          <p:cNvSpPr txBox="1"/>
          <p:nvPr/>
        </p:nvSpPr>
        <p:spPr>
          <a:xfrm>
            <a:off x="1023381" y="3751156"/>
            <a:ext cx="1872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ABE1FA"/>
                </a:solidFill>
              </a:rPr>
              <a:t>Upprättar </a:t>
            </a:r>
          </a:p>
          <a:p>
            <a:pPr algn="ctr"/>
            <a:r>
              <a:rPr lang="sv-SE" sz="1200" b="1" dirty="0">
                <a:solidFill>
                  <a:srgbClr val="ABE1FA"/>
                </a:solidFill>
              </a:rPr>
              <a:t>handlingsplan</a:t>
            </a:r>
          </a:p>
        </p:txBody>
      </p:sp>
      <p:sp>
        <p:nvSpPr>
          <p:cNvPr id="78" name="textruta 77">
            <a:extLst>
              <a:ext uri="{FF2B5EF4-FFF2-40B4-BE49-F238E27FC236}">
                <a16:creationId xmlns:a16="http://schemas.microsoft.com/office/drawing/2014/main" id="{83594718-85C5-4A9C-9932-6D9CA967F2B2}"/>
              </a:ext>
            </a:extLst>
          </p:cNvPr>
          <p:cNvSpPr txBox="1"/>
          <p:nvPr/>
        </p:nvSpPr>
        <p:spPr>
          <a:xfrm>
            <a:off x="999371" y="2984881"/>
            <a:ext cx="1872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ABE1FA"/>
                </a:solidFill>
              </a:rPr>
              <a:t>Kartlägger </a:t>
            </a:r>
          </a:p>
          <a:p>
            <a:pPr algn="ctr"/>
            <a:r>
              <a:rPr lang="sv-SE" sz="1200" b="1" dirty="0">
                <a:solidFill>
                  <a:srgbClr val="ABE1FA"/>
                </a:solidFill>
              </a:rPr>
              <a:t>resurser</a:t>
            </a:r>
          </a:p>
        </p:txBody>
      </p:sp>
      <p:sp>
        <p:nvSpPr>
          <p:cNvPr id="79" name="textruta 78">
            <a:extLst>
              <a:ext uri="{FF2B5EF4-FFF2-40B4-BE49-F238E27FC236}">
                <a16:creationId xmlns:a16="http://schemas.microsoft.com/office/drawing/2014/main" id="{650597DF-D4E6-46DE-A87A-6203D0CBB9DA}"/>
              </a:ext>
            </a:extLst>
          </p:cNvPr>
          <p:cNvSpPr txBox="1"/>
          <p:nvPr/>
        </p:nvSpPr>
        <p:spPr>
          <a:xfrm>
            <a:off x="5201684" y="3005289"/>
            <a:ext cx="187234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ABE1FA"/>
                </a:solidFill>
              </a:rPr>
              <a:t>Coachar och </a:t>
            </a:r>
          </a:p>
          <a:p>
            <a:pPr algn="ctr"/>
            <a:r>
              <a:rPr lang="sv-SE" sz="1200" b="1" dirty="0">
                <a:solidFill>
                  <a:srgbClr val="ABE1FA"/>
                </a:solidFill>
              </a:rPr>
              <a:t>motiverar</a:t>
            </a:r>
          </a:p>
        </p:txBody>
      </p:sp>
      <p:sp>
        <p:nvSpPr>
          <p:cNvPr id="80" name="textruta 79">
            <a:extLst>
              <a:ext uri="{FF2B5EF4-FFF2-40B4-BE49-F238E27FC236}">
                <a16:creationId xmlns:a16="http://schemas.microsoft.com/office/drawing/2014/main" id="{95D5B9E4-1D7E-455E-BF90-5CB847C3497F}"/>
              </a:ext>
            </a:extLst>
          </p:cNvPr>
          <p:cNvSpPr txBox="1"/>
          <p:nvPr/>
        </p:nvSpPr>
        <p:spPr>
          <a:xfrm>
            <a:off x="3073084" y="3798469"/>
            <a:ext cx="1872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ABE1FA"/>
                </a:solidFill>
              </a:rPr>
              <a:t>Följer upp </a:t>
            </a:r>
          </a:p>
          <a:p>
            <a:pPr algn="ctr"/>
            <a:r>
              <a:rPr lang="sv-SE" sz="1200" b="1" dirty="0">
                <a:solidFill>
                  <a:srgbClr val="ABE1FA"/>
                </a:solidFill>
              </a:rPr>
              <a:t>förflyttning</a:t>
            </a:r>
          </a:p>
        </p:txBody>
      </p:sp>
      <p:sp>
        <p:nvSpPr>
          <p:cNvPr id="81" name="textruta 80">
            <a:extLst>
              <a:ext uri="{FF2B5EF4-FFF2-40B4-BE49-F238E27FC236}">
                <a16:creationId xmlns:a16="http://schemas.microsoft.com/office/drawing/2014/main" id="{5E045A01-42E7-4308-87FE-6AC6EFF4272F}"/>
              </a:ext>
            </a:extLst>
          </p:cNvPr>
          <p:cNvSpPr txBox="1"/>
          <p:nvPr/>
        </p:nvSpPr>
        <p:spPr>
          <a:xfrm>
            <a:off x="4330795" y="3409001"/>
            <a:ext cx="1872343" cy="461665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ABE1FA"/>
                </a:solidFill>
              </a:rPr>
              <a:t>Utbildar och </a:t>
            </a:r>
          </a:p>
          <a:p>
            <a:pPr algn="ctr"/>
            <a:r>
              <a:rPr lang="sv-SE" sz="1200" b="1" dirty="0">
                <a:solidFill>
                  <a:srgbClr val="ABE1FA"/>
                </a:solidFill>
              </a:rPr>
              <a:t>validerar kunskap</a:t>
            </a:r>
          </a:p>
        </p:txBody>
      </p:sp>
      <p:sp>
        <p:nvSpPr>
          <p:cNvPr id="82" name="textruta 81">
            <a:extLst>
              <a:ext uri="{FF2B5EF4-FFF2-40B4-BE49-F238E27FC236}">
                <a16:creationId xmlns:a16="http://schemas.microsoft.com/office/drawing/2014/main" id="{E75D823A-BE12-4BD6-9BD9-4C2F4EE82D05}"/>
              </a:ext>
            </a:extLst>
          </p:cNvPr>
          <p:cNvSpPr txBox="1"/>
          <p:nvPr/>
        </p:nvSpPr>
        <p:spPr>
          <a:xfrm>
            <a:off x="1994894" y="3351940"/>
            <a:ext cx="1872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ABE1FA"/>
                </a:solidFill>
              </a:rPr>
              <a:t>Evidensbaserade </a:t>
            </a:r>
          </a:p>
          <a:p>
            <a:pPr algn="ctr"/>
            <a:r>
              <a:rPr lang="sv-SE" sz="1200" b="1" dirty="0">
                <a:solidFill>
                  <a:srgbClr val="ABE1FA"/>
                </a:solidFill>
              </a:rPr>
              <a:t>metoder</a:t>
            </a:r>
          </a:p>
        </p:txBody>
      </p:sp>
      <p:sp>
        <p:nvSpPr>
          <p:cNvPr id="83" name="textruta 82">
            <a:extLst>
              <a:ext uri="{FF2B5EF4-FFF2-40B4-BE49-F238E27FC236}">
                <a16:creationId xmlns:a16="http://schemas.microsoft.com/office/drawing/2014/main" id="{773FC5E8-72CB-444D-AED2-006013BA79A6}"/>
              </a:ext>
            </a:extLst>
          </p:cNvPr>
          <p:cNvSpPr txBox="1"/>
          <p:nvPr/>
        </p:nvSpPr>
        <p:spPr>
          <a:xfrm>
            <a:off x="6006934" y="3670602"/>
            <a:ext cx="1872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>
                <a:solidFill>
                  <a:srgbClr val="ABE1FA"/>
                </a:solidFill>
              </a:rPr>
              <a:t>Samverkar </a:t>
            </a:r>
          </a:p>
          <a:p>
            <a:pPr algn="ctr"/>
            <a:r>
              <a:rPr lang="sv-SE" sz="1200" b="1" dirty="0">
                <a:solidFill>
                  <a:srgbClr val="ABE1FA"/>
                </a:solidFill>
              </a:rPr>
              <a:t>med andra</a:t>
            </a:r>
          </a:p>
        </p:txBody>
      </p:sp>
      <p:sp>
        <p:nvSpPr>
          <p:cNvPr id="84" name="Rektangel 83">
            <a:extLst>
              <a:ext uri="{FF2B5EF4-FFF2-40B4-BE49-F238E27FC236}">
                <a16:creationId xmlns:a16="http://schemas.microsoft.com/office/drawing/2014/main" id="{BA453CCC-EECE-475D-9534-AF2A0E4ED32D}"/>
              </a:ext>
            </a:extLst>
          </p:cNvPr>
          <p:cNvSpPr/>
          <p:nvPr/>
        </p:nvSpPr>
        <p:spPr>
          <a:xfrm>
            <a:off x="5196377" y="2559696"/>
            <a:ext cx="1715977" cy="52417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5" name="Rektangel 84">
            <a:extLst>
              <a:ext uri="{FF2B5EF4-FFF2-40B4-BE49-F238E27FC236}">
                <a16:creationId xmlns:a16="http://schemas.microsoft.com/office/drawing/2014/main" id="{32C9303C-8F8D-438B-BF4A-87EB40258FC5}"/>
              </a:ext>
            </a:extLst>
          </p:cNvPr>
          <p:cNvSpPr/>
          <p:nvPr/>
        </p:nvSpPr>
        <p:spPr>
          <a:xfrm>
            <a:off x="4451600" y="3404792"/>
            <a:ext cx="1715977" cy="52417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448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5449EA-A624-4BB3-9664-D8B38C449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7F2CFDF-3D67-481C-8916-8257C88976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9911B7A9-B4DD-4BBB-88A1-14D58B1505FD}"/>
              </a:ext>
            </a:extLst>
          </p:cNvPr>
          <p:cNvSpPr/>
          <p:nvPr/>
        </p:nvSpPr>
        <p:spPr>
          <a:xfrm>
            <a:off x="139484" y="-1"/>
            <a:ext cx="9004515" cy="5143499"/>
          </a:xfrm>
          <a:prstGeom prst="rect">
            <a:avLst/>
          </a:prstGeom>
          <a:solidFill>
            <a:srgbClr val="003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 descr="En bild som visar text, silhuett&#10;&#10;Automatiskt genererad beskrivning">
            <a:extLst>
              <a:ext uri="{FF2B5EF4-FFF2-40B4-BE49-F238E27FC236}">
                <a16:creationId xmlns:a16="http://schemas.microsoft.com/office/drawing/2014/main" id="{604A80D2-B183-4E96-80DF-15BECAB5A48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5" t="28595" r="5548" b="55127"/>
          <a:stretch/>
        </p:blipFill>
        <p:spPr>
          <a:xfrm>
            <a:off x="370839" y="1518862"/>
            <a:ext cx="8402322" cy="105288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03D0E3EA-14EE-473A-B589-60D59A74AA85}"/>
              </a:ext>
            </a:extLst>
          </p:cNvPr>
          <p:cNvSpPr txBox="1"/>
          <p:nvPr/>
        </p:nvSpPr>
        <p:spPr>
          <a:xfrm>
            <a:off x="340099" y="2947552"/>
            <a:ext cx="18327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sv-SE" sz="1200" b="1" dirty="0">
                <a:solidFill>
                  <a:schemeClr val="bg1"/>
                </a:solidFill>
              </a:rPr>
              <a:t>Kompetensinventering</a:t>
            </a:r>
          </a:p>
          <a:p>
            <a:pPr algn="ctr"/>
            <a:r>
              <a:rPr lang="sv-SE" sz="1050" dirty="0">
                <a:solidFill>
                  <a:schemeClr val="bg1"/>
                </a:solidFill>
              </a:rPr>
              <a:t>Vilka kompetenser/</a:t>
            </a:r>
            <a:br>
              <a:rPr lang="sv-SE" sz="1050" dirty="0">
                <a:solidFill>
                  <a:schemeClr val="bg1"/>
                </a:solidFill>
              </a:rPr>
            </a:br>
            <a:r>
              <a:rPr lang="sv-SE" sz="1050" dirty="0">
                <a:solidFill>
                  <a:schemeClr val="bg1"/>
                </a:solidFill>
              </a:rPr>
              <a:t>utbildningar har personen redan? Vilka möjliga vägar </a:t>
            </a:r>
            <a:br>
              <a:rPr lang="sv-SE" sz="1050" dirty="0">
                <a:solidFill>
                  <a:schemeClr val="bg1"/>
                </a:solidFill>
              </a:rPr>
            </a:br>
            <a:r>
              <a:rPr lang="sv-SE" sz="1050" dirty="0">
                <a:solidFill>
                  <a:schemeClr val="bg1"/>
                </a:solidFill>
              </a:rPr>
              <a:t>framåt finns för personen?</a:t>
            </a:r>
          </a:p>
          <a:p>
            <a:pPr algn="ctr"/>
            <a:endParaRPr lang="sv-SE" sz="1050" dirty="0">
              <a:solidFill>
                <a:schemeClr val="bg1"/>
              </a:solidFill>
            </a:endParaRPr>
          </a:p>
          <a:p>
            <a:pPr algn="ctr"/>
            <a:endParaRPr lang="sv-SE" sz="1050" dirty="0">
              <a:solidFill>
                <a:schemeClr val="bg1"/>
              </a:solidFill>
            </a:endParaRP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97FC58D9-D7FA-4168-9E2C-7410705BC16D}"/>
              </a:ext>
            </a:extLst>
          </p:cNvPr>
          <p:cNvSpPr txBox="1"/>
          <p:nvPr/>
        </p:nvSpPr>
        <p:spPr>
          <a:xfrm>
            <a:off x="3735791" y="2953459"/>
            <a:ext cx="20387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sv-SE" sz="1200" b="1" dirty="0">
                <a:solidFill>
                  <a:schemeClr val="bg1"/>
                </a:solidFill>
              </a:rPr>
              <a:t>Kompletterande insatser</a:t>
            </a:r>
          </a:p>
          <a:p>
            <a:pPr algn="ctr"/>
            <a:r>
              <a:rPr lang="sv-SE" sz="1050" dirty="0">
                <a:solidFill>
                  <a:schemeClr val="bg1"/>
                </a:solidFill>
              </a:rPr>
              <a:t>Vilka utbildningar eller åtgärder behöver personen fylla på med?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98806299-7277-4A80-BF81-6ECE81502D9C}"/>
              </a:ext>
            </a:extLst>
          </p:cNvPr>
          <p:cNvSpPr txBox="1"/>
          <p:nvPr/>
        </p:nvSpPr>
        <p:spPr>
          <a:xfrm>
            <a:off x="2035501" y="2959366"/>
            <a:ext cx="193817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sv-SE" sz="1200" b="1" dirty="0">
                <a:solidFill>
                  <a:schemeClr val="bg1"/>
                </a:solidFill>
              </a:rPr>
              <a:t>Validering</a:t>
            </a:r>
          </a:p>
          <a:p>
            <a:pPr algn="ctr"/>
            <a:r>
              <a:rPr lang="sv-SE" sz="1050" dirty="0">
                <a:solidFill>
                  <a:schemeClr val="bg1"/>
                </a:solidFill>
              </a:rPr>
              <a:t>Vilka kompetenser kan synliggöras genom validering?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EB4418FC-8645-485D-B7A7-A125E7009E6E}"/>
              </a:ext>
            </a:extLst>
          </p:cNvPr>
          <p:cNvSpPr txBox="1"/>
          <p:nvPr/>
        </p:nvSpPr>
        <p:spPr>
          <a:xfrm>
            <a:off x="5774519" y="2947552"/>
            <a:ext cx="193817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sv-SE" sz="1200" b="1" dirty="0">
                <a:solidFill>
                  <a:schemeClr val="bg1"/>
                </a:solidFill>
              </a:rPr>
              <a:t>Legitima dokument</a:t>
            </a:r>
          </a:p>
          <a:p>
            <a:pPr algn="ctr"/>
            <a:r>
              <a:rPr lang="sv-SE" sz="1050" dirty="0">
                <a:solidFill>
                  <a:schemeClr val="bg1"/>
                </a:solidFill>
              </a:rPr>
              <a:t>Vilka intyg/betyg/bevis/</a:t>
            </a:r>
            <a:br>
              <a:rPr lang="sv-SE" sz="1050" dirty="0">
                <a:solidFill>
                  <a:schemeClr val="bg1"/>
                </a:solidFill>
              </a:rPr>
            </a:br>
            <a:r>
              <a:rPr lang="sv-SE" sz="1050" dirty="0">
                <a:solidFill>
                  <a:schemeClr val="bg1"/>
                </a:solidFill>
              </a:rPr>
              <a:t>certifikat har personen rätt till?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05BA2E6B-F14D-4414-AF2E-B17A39AC5622}"/>
              </a:ext>
            </a:extLst>
          </p:cNvPr>
          <p:cNvSpPr txBox="1"/>
          <p:nvPr/>
        </p:nvSpPr>
        <p:spPr>
          <a:xfrm>
            <a:off x="7597861" y="2953459"/>
            <a:ext cx="15553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sv-SE" sz="1200" b="1" dirty="0">
                <a:solidFill>
                  <a:schemeClr val="bg1"/>
                </a:solidFill>
              </a:rPr>
              <a:t>Mål: Egenförsörjning</a:t>
            </a:r>
          </a:p>
          <a:p>
            <a:pPr algn="ctr"/>
            <a:r>
              <a:rPr lang="sv-SE" sz="1050" dirty="0">
                <a:solidFill>
                  <a:schemeClr val="bg1"/>
                </a:solidFill>
              </a:rPr>
              <a:t>Arbete eller studier med stöd från CSN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8FA04E2B-5483-4E09-9908-D90F2E94DB52}"/>
              </a:ext>
            </a:extLst>
          </p:cNvPr>
          <p:cNvSpPr/>
          <p:nvPr/>
        </p:nvSpPr>
        <p:spPr>
          <a:xfrm>
            <a:off x="3073595" y="967561"/>
            <a:ext cx="3301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sv-SE" sz="1800" spc="300" dirty="0">
                <a:solidFill>
                  <a:schemeClr val="bg1"/>
                </a:solidFill>
              </a:rPr>
              <a:t>VALIDERINGSPROCESSEN</a:t>
            </a:r>
          </a:p>
        </p:txBody>
      </p:sp>
    </p:spTree>
    <p:extLst>
      <p:ext uri="{BB962C8B-B14F-4D97-AF65-F5344CB8AC3E}">
        <p14:creationId xmlns:p14="http://schemas.microsoft.com/office/powerpoint/2010/main" val="2181624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4B7412A-DE52-4419-B82D-CDB70539A58D}"/>
              </a:ext>
            </a:extLst>
          </p:cNvPr>
          <p:cNvSpPr/>
          <p:nvPr/>
        </p:nvSpPr>
        <p:spPr>
          <a:xfrm>
            <a:off x="159742" y="1"/>
            <a:ext cx="9004515" cy="5143499"/>
          </a:xfrm>
          <a:prstGeom prst="rect">
            <a:avLst/>
          </a:prstGeom>
          <a:solidFill>
            <a:srgbClr val="003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29EF3A0-71FC-4DB1-BEFA-2C5B676F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>
                    <a:lumMod val="95000"/>
                  </a:schemeClr>
                </a:solidFill>
              </a:rPr>
              <a:t>Hur gör vi?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2FEF3EA-78D0-42B3-884A-1703FD8149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79756B6-315B-48AD-9072-9A7F7A576F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6206265"/>
              </p:ext>
            </p:extLst>
          </p:nvPr>
        </p:nvGraphicFramePr>
        <p:xfrm>
          <a:off x="857249" y="1757363"/>
          <a:ext cx="3343276" cy="2886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9BB80E2-2908-44EF-BDC1-7D88674A6A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0658489"/>
              </p:ext>
            </p:extLst>
          </p:nvPr>
        </p:nvGraphicFramePr>
        <p:xfrm>
          <a:off x="4393181" y="1757363"/>
          <a:ext cx="3433502" cy="2886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Höger klammerparentes 6">
            <a:extLst>
              <a:ext uri="{FF2B5EF4-FFF2-40B4-BE49-F238E27FC236}">
                <a16:creationId xmlns:a16="http://schemas.microsoft.com/office/drawing/2014/main" id="{B9943AF5-E258-4564-A692-9E6AB7CF9F1D}"/>
              </a:ext>
            </a:extLst>
          </p:cNvPr>
          <p:cNvSpPr/>
          <p:nvPr/>
        </p:nvSpPr>
        <p:spPr>
          <a:xfrm rot="16200000">
            <a:off x="4205370" y="-857249"/>
            <a:ext cx="204625" cy="4357686"/>
          </a:xfrm>
          <a:prstGeom prst="rightBrace">
            <a:avLst>
              <a:gd name="adj1" fmla="val 8333"/>
              <a:gd name="adj2" fmla="val 49672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B516B5B4-FF88-4AD5-A015-10027DA28D16}"/>
              </a:ext>
            </a:extLst>
          </p:cNvPr>
          <p:cNvSpPr txBox="1"/>
          <p:nvPr/>
        </p:nvSpPr>
        <p:spPr>
          <a:xfrm>
            <a:off x="3343275" y="835819"/>
            <a:ext cx="190023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”Två ben”</a:t>
            </a:r>
          </a:p>
        </p:txBody>
      </p:sp>
    </p:spTree>
    <p:extLst>
      <p:ext uri="{BB962C8B-B14F-4D97-AF65-F5344CB8AC3E}">
        <p14:creationId xmlns:p14="http://schemas.microsoft.com/office/powerpoint/2010/main" val="242452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1437E3-C555-41FF-8611-49744DE4A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913E698-C4C6-40DE-8E60-28E2DF68D5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A47A0850-3C71-4420-9075-4D9D5BC4F86B}"/>
              </a:ext>
            </a:extLst>
          </p:cNvPr>
          <p:cNvSpPr/>
          <p:nvPr/>
        </p:nvSpPr>
        <p:spPr>
          <a:xfrm>
            <a:off x="139484" y="-1"/>
            <a:ext cx="9004515" cy="5143499"/>
          </a:xfrm>
          <a:prstGeom prst="rect">
            <a:avLst/>
          </a:prstGeom>
          <a:solidFill>
            <a:srgbClr val="003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5591103A-5F4B-40B8-96CA-F805A6E86E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990796"/>
              </p:ext>
            </p:extLst>
          </p:nvPr>
        </p:nvGraphicFramePr>
        <p:xfrm>
          <a:off x="941294" y="98612"/>
          <a:ext cx="6813177" cy="4857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1833">
                  <a:extLst>
                    <a:ext uri="{9D8B030D-6E8A-4147-A177-3AD203B41FA5}">
                      <a16:colId xmlns:a16="http://schemas.microsoft.com/office/drawing/2014/main" val="2534211767"/>
                    </a:ext>
                  </a:extLst>
                </a:gridCol>
                <a:gridCol w="1061344">
                  <a:extLst>
                    <a:ext uri="{9D8B030D-6E8A-4147-A177-3AD203B41FA5}">
                      <a16:colId xmlns:a16="http://schemas.microsoft.com/office/drawing/2014/main" val="3885265891"/>
                    </a:ext>
                  </a:extLst>
                </a:gridCol>
              </a:tblGrid>
              <a:tr h="31134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 dirty="0">
                          <a:effectLst/>
                          <a:highlight>
                            <a:srgbClr val="000000"/>
                          </a:highlight>
                        </a:rPr>
                        <a:t>Moduler och nivåer för validering av Restaurangbiträde - Restaurangenheten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17786"/>
                  </a:ext>
                </a:extLst>
              </a:tr>
              <a:tr h="293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 dirty="0">
                          <a:solidFill>
                            <a:schemeClr val="tx1"/>
                          </a:solidFill>
                          <a:effectLst/>
                        </a:rPr>
                        <a:t>Modul</a:t>
                      </a:r>
                      <a:endParaRPr lang="sv-SE" sz="7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 b="1" dirty="0">
                          <a:solidFill>
                            <a:schemeClr val="tx1"/>
                          </a:solidFill>
                          <a:effectLst/>
                        </a:rPr>
                        <a:t>Nivå</a:t>
                      </a:r>
                      <a:endParaRPr lang="sv-SE" sz="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extLst>
                  <a:ext uri="{0D108BD9-81ED-4DB2-BD59-A6C34878D82A}">
                    <a16:rowId xmlns:a16="http://schemas.microsoft.com/office/drawing/2014/main" val="981834816"/>
                  </a:ext>
                </a:extLst>
              </a:tr>
              <a:tr h="3113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 dirty="0">
                          <a:effectLst/>
                        </a:rPr>
                        <a:t>Allergener och överkänslighet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3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extLst>
                  <a:ext uri="{0D108BD9-81ED-4DB2-BD59-A6C34878D82A}">
                    <a16:rowId xmlns:a16="http://schemas.microsoft.com/office/drawing/2014/main" val="3541605894"/>
                  </a:ext>
                </a:extLst>
              </a:tr>
              <a:tr h="3113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Café – baka kaffebröd och enklare bakverk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2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extLst>
                  <a:ext uri="{0D108BD9-81ED-4DB2-BD59-A6C34878D82A}">
                    <a16:rowId xmlns:a16="http://schemas.microsoft.com/office/drawing/2014/main" val="4027210316"/>
                  </a:ext>
                </a:extLst>
              </a:tr>
              <a:tr h="293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Diska i café, restaurang och storkök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3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extLst>
                  <a:ext uri="{0D108BD9-81ED-4DB2-BD59-A6C34878D82A}">
                    <a16:rowId xmlns:a16="http://schemas.microsoft.com/office/drawing/2014/main" val="3472705441"/>
                  </a:ext>
                </a:extLst>
              </a:tr>
              <a:tr h="3113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Hygienarbete i köksmiljö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3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extLst>
                  <a:ext uri="{0D108BD9-81ED-4DB2-BD59-A6C34878D82A}">
                    <a16:rowId xmlns:a16="http://schemas.microsoft.com/office/drawing/2014/main" val="1123498734"/>
                  </a:ext>
                </a:extLst>
              </a:tr>
              <a:tr h="293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 dirty="0">
                          <a:effectLst/>
                        </a:rPr>
                        <a:t>Lagerhantering i café och kök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3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extLst>
                  <a:ext uri="{0D108BD9-81ED-4DB2-BD59-A6C34878D82A}">
                    <a16:rowId xmlns:a16="http://schemas.microsoft.com/office/drawing/2014/main" val="2544882643"/>
                  </a:ext>
                </a:extLst>
              </a:tr>
              <a:tr h="3113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Tillreda sallader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3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extLst>
                  <a:ext uri="{0D108BD9-81ED-4DB2-BD59-A6C34878D82A}">
                    <a16:rowId xmlns:a16="http://schemas.microsoft.com/office/drawing/2014/main" val="1468522392"/>
                  </a:ext>
                </a:extLst>
              </a:tr>
              <a:tr h="293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Livsmedelshygien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3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extLst>
                  <a:ext uri="{0D108BD9-81ED-4DB2-BD59-A6C34878D82A}">
                    <a16:rowId xmlns:a16="http://schemas.microsoft.com/office/drawing/2014/main" val="3608513057"/>
                  </a:ext>
                </a:extLst>
              </a:tr>
              <a:tr h="3113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 dirty="0">
                          <a:effectLst/>
                        </a:rPr>
                        <a:t>Frukost och bufféservering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3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extLst>
                  <a:ext uri="{0D108BD9-81ED-4DB2-BD59-A6C34878D82A}">
                    <a16:rowId xmlns:a16="http://schemas.microsoft.com/office/drawing/2014/main" val="432454167"/>
                  </a:ext>
                </a:extLst>
              </a:tr>
              <a:tr h="3113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 dirty="0">
                          <a:effectLst/>
                        </a:rPr>
                        <a:t>Grundläggande kunskap om ramar och regler i en verksamhet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2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extLst>
                  <a:ext uri="{0D108BD9-81ED-4DB2-BD59-A6C34878D82A}">
                    <a16:rowId xmlns:a16="http://schemas.microsoft.com/office/drawing/2014/main" val="234429657"/>
                  </a:ext>
                </a:extLst>
              </a:tr>
              <a:tr h="293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Grundläggande kunskap om arbetsmiljö och säkerhet på arbetsplatsen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3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extLst>
                  <a:ext uri="{0D108BD9-81ED-4DB2-BD59-A6C34878D82A}">
                    <a16:rowId xmlns:a16="http://schemas.microsoft.com/office/drawing/2014/main" val="4161231871"/>
                  </a:ext>
                </a:extLst>
              </a:tr>
              <a:tr h="3113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Service och bemötande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2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extLst>
                  <a:ext uri="{0D108BD9-81ED-4DB2-BD59-A6C34878D82A}">
                    <a16:rowId xmlns:a16="http://schemas.microsoft.com/office/drawing/2014/main" val="1020740360"/>
                  </a:ext>
                </a:extLst>
              </a:tr>
              <a:tr h="293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Medarbetarskap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2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extLst>
                  <a:ext uri="{0D108BD9-81ED-4DB2-BD59-A6C34878D82A}">
                    <a16:rowId xmlns:a16="http://schemas.microsoft.com/office/drawing/2014/main" val="660974463"/>
                  </a:ext>
                </a:extLst>
              </a:tr>
              <a:tr h="3113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Ergonomi och friskvård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2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extLst>
                  <a:ext uri="{0D108BD9-81ED-4DB2-BD59-A6C34878D82A}">
                    <a16:rowId xmlns:a16="http://schemas.microsoft.com/office/drawing/2014/main" val="1184668635"/>
                  </a:ext>
                </a:extLst>
              </a:tr>
              <a:tr h="293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>
                          <a:effectLst/>
                        </a:rPr>
                        <a:t>Grundläggande användning av digitala medier (ev. redan i förberedande)</a:t>
                      </a:r>
                      <a:endParaRPr lang="sv-SE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700" dirty="0">
                          <a:effectLst/>
                        </a:rPr>
                        <a:t>2</a:t>
                      </a:r>
                      <a:endParaRPr lang="sv-SE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69" marR="42769" marT="0" marB="0"/>
                </a:tc>
                <a:extLst>
                  <a:ext uri="{0D108BD9-81ED-4DB2-BD59-A6C34878D82A}">
                    <a16:rowId xmlns:a16="http://schemas.microsoft.com/office/drawing/2014/main" val="868626436"/>
                  </a:ext>
                </a:extLst>
              </a:tr>
            </a:tbl>
          </a:graphicData>
        </a:graphic>
      </p:graphicFrame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2FF8F3E3-C087-4CB7-89DF-17F85CB85B3F}"/>
              </a:ext>
            </a:extLst>
          </p:cNvPr>
          <p:cNvCxnSpPr/>
          <p:nvPr/>
        </p:nvCxnSpPr>
        <p:spPr>
          <a:xfrm>
            <a:off x="990600" y="313944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69B2341B-95D7-4DF6-BEE2-BFE89D488738}"/>
              </a:ext>
            </a:extLst>
          </p:cNvPr>
          <p:cNvCxnSpPr>
            <a:cxnSpLocks/>
          </p:cNvCxnSpPr>
          <p:nvPr/>
        </p:nvCxnSpPr>
        <p:spPr>
          <a:xfrm flipH="1">
            <a:off x="941294" y="3139440"/>
            <a:ext cx="68131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094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C38B3CF5-806B-4B3D-B3AE-F9162CEACB80}"/>
              </a:ext>
            </a:extLst>
          </p:cNvPr>
          <p:cNvSpPr/>
          <p:nvPr/>
        </p:nvSpPr>
        <p:spPr>
          <a:xfrm>
            <a:off x="139485" y="0"/>
            <a:ext cx="9004515" cy="5143499"/>
          </a:xfrm>
          <a:prstGeom prst="rect">
            <a:avLst/>
          </a:prstGeom>
          <a:solidFill>
            <a:srgbClr val="003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F3632DA-81A0-4565-BBC5-FC6B778C0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Framgångsfaktorer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4A8B77C-E683-4658-9F7B-2F6DA6B7FD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6000" y="778286"/>
            <a:ext cx="3392580" cy="371088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sz="1200" b="1" dirty="0">
              <a:solidFill>
                <a:schemeClr val="bg1"/>
              </a:solid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bg1"/>
                </a:solidFill>
              </a:rPr>
              <a:t>Verksamhetsövergripande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bg1"/>
                </a:solidFill>
              </a:rPr>
              <a:t>Finns med i verksamhetsplaner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bg1"/>
                </a:solidFill>
              </a:rPr>
              <a:t>Att vi värderar kunskap/kompetens oberoende av hur, var eller när lärandet har skett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bg1"/>
                </a:solidFill>
              </a:rPr>
              <a:t>Förhållningssätt</a:t>
            </a:r>
            <a:endParaRPr lang="sv-SE" sz="1400" b="1" dirty="0">
              <a:solidFill>
                <a:schemeClr val="bg1"/>
              </a:solid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bg1"/>
                </a:solidFill>
              </a:rPr>
              <a:t>Gemensam verktyg och förhållningssätt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bg1"/>
                </a:solidFill>
              </a:rPr>
              <a:t>Kompetensförsörjningen, t.ex. Regionen, Kommunala förvaltningar och bolag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bg1"/>
                </a:solidFill>
              </a:rPr>
              <a:t>Tydlighet i vinsten av validering</a:t>
            </a:r>
            <a:endParaRPr lang="sv-SE" sz="1400" b="1" dirty="0">
              <a:solidFill>
                <a:schemeClr val="bg1"/>
              </a:solid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bg1"/>
                </a:solidFill>
              </a:rPr>
              <a:t>Förhållningssätt – skapar engagemang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1400" dirty="0">
                <a:solidFill>
                  <a:schemeClr val="bg1"/>
                </a:solidFill>
              </a:rPr>
              <a:t>Skapar sammanhang för individen och belyser dess kunskaper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84C263DD-B7AE-4170-8761-60E7BBD42F1D}"/>
              </a:ext>
            </a:extLst>
          </p:cNvPr>
          <p:cNvSpPr txBox="1"/>
          <p:nvPr/>
        </p:nvSpPr>
        <p:spPr>
          <a:xfrm>
            <a:off x="5265422" y="1277937"/>
            <a:ext cx="2155731" cy="263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600" dirty="0">
                <a:solidFill>
                  <a:schemeClr val="bg1"/>
                </a:solidFill>
              </a:rPr>
              <a:t>”Mitt självförtroendet har ökat och jag vet nu  att jag kan vara värdefull på en arbetsplats och att  jag faktiskt kan söka ett  riktigt jobb. ”</a:t>
            </a:r>
          </a:p>
        </p:txBody>
      </p:sp>
    </p:spTree>
    <p:extLst>
      <p:ext uri="{BB962C8B-B14F-4D97-AF65-F5344CB8AC3E}">
        <p14:creationId xmlns:p14="http://schemas.microsoft.com/office/powerpoint/2010/main" val="408552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0699F5C8-8E63-47B4-B60F-47B7B1DBFFE0}"/>
              </a:ext>
            </a:extLst>
          </p:cNvPr>
          <p:cNvSpPr/>
          <p:nvPr/>
        </p:nvSpPr>
        <p:spPr>
          <a:xfrm>
            <a:off x="139484" y="-1"/>
            <a:ext cx="9004515" cy="5143499"/>
          </a:xfrm>
          <a:prstGeom prst="rect">
            <a:avLst/>
          </a:prstGeom>
          <a:solidFill>
            <a:srgbClr val="003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97CAE6-3A95-4F19-8D71-96D6B4F42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>
                    <a:lumMod val="95000"/>
                  </a:schemeClr>
                </a:solidFill>
              </a:rPr>
              <a:t>Tack </a:t>
            </a:r>
            <a:r>
              <a:rPr lang="sv-SE">
                <a:solidFill>
                  <a:schemeClr val="bg1">
                    <a:lumMod val="95000"/>
                  </a:schemeClr>
                </a:solidFill>
              </a:rPr>
              <a:t>för oss:</a:t>
            </a:r>
            <a:endParaRPr lang="sv-SE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F5E63B8-2A31-4A5D-A5C1-2293A6B934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>
                <a:solidFill>
                  <a:schemeClr val="bg1">
                    <a:lumMod val="95000"/>
                  </a:schemeClr>
                </a:solidFill>
              </a:rPr>
              <a:t>Ulrika Andersson, Enhetschef</a:t>
            </a:r>
          </a:p>
          <a:p>
            <a:r>
              <a:rPr lang="sv-S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Mail: </a:t>
            </a:r>
            <a:r>
              <a:rPr lang="sv-S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ulrika.andersson@vasteras</a:t>
            </a:r>
            <a:r>
              <a:rPr lang="sv-S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.se</a:t>
            </a:r>
            <a:endParaRPr lang="sv-S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Telefon: 021-39 13 41 </a:t>
            </a:r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sv-SE" dirty="0">
                <a:solidFill>
                  <a:schemeClr val="bg1">
                    <a:lumMod val="95000"/>
                  </a:schemeClr>
                </a:solidFill>
              </a:rPr>
              <a:t>Stefan Kallin</a:t>
            </a:r>
          </a:p>
          <a:p>
            <a:r>
              <a:rPr lang="sv-SE" dirty="0">
                <a:solidFill>
                  <a:schemeClr val="bg1">
                    <a:lumMod val="95000"/>
                  </a:schemeClr>
                </a:solidFill>
              </a:rPr>
              <a:t>Mail: </a:t>
            </a:r>
            <a:r>
              <a:rPr lang="sv-SE" dirty="0">
                <a:solidFill>
                  <a:schemeClr val="bg1">
                    <a:lumMod val="95000"/>
                  </a:schemeClr>
                </a:solidFill>
                <a:hlinkClick r:id="rId3"/>
              </a:rPr>
              <a:t>stefan2.kallin@vasteras.se</a:t>
            </a:r>
            <a:endParaRPr lang="sv-SE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sv-SE" dirty="0">
                <a:solidFill>
                  <a:schemeClr val="bg1">
                    <a:lumMod val="95000"/>
                  </a:schemeClr>
                </a:solidFill>
              </a:rPr>
              <a:t>Telefon: 021-39 16 02</a:t>
            </a:r>
          </a:p>
          <a:p>
            <a:endParaRPr lang="sv-SE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010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widescreen.potm" id="{77528129-9C58-4680-9D13-3B0173EB1D31}" vid="{6B20EDAF-1537-4637-A7E3-08DB208DADD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widescreen</Template>
  <TotalTime>850</TotalTime>
  <Words>431</Words>
  <Application>Microsoft Office PowerPoint</Application>
  <PresentationFormat>Bildspel på skärmen (16:9)</PresentationFormat>
  <Paragraphs>119</Paragraphs>
  <Slides>9</Slides>
  <Notes>0</Notes>
  <HiddenSlides>0</HiddenSlides>
  <MMClips>1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Hur gör vi?</vt:lpstr>
      <vt:lpstr>PowerPoint-presentation</vt:lpstr>
      <vt:lpstr>Framgångsfaktorer</vt:lpstr>
      <vt:lpstr>Tack för oss: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Kallin, Stefan2</dc:creator>
  <cp:lastModifiedBy>Andersson, Ulrika</cp:lastModifiedBy>
  <cp:revision>36</cp:revision>
  <dcterms:created xsi:type="dcterms:W3CDTF">2021-08-27T07:44:14Z</dcterms:created>
  <dcterms:modified xsi:type="dcterms:W3CDTF">2021-11-02T12:11:17Z</dcterms:modified>
</cp:coreProperties>
</file>